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1" r:id="rId1"/>
  </p:sldMasterIdLst>
  <p:notesMasterIdLst>
    <p:notesMasterId r:id="rId34"/>
  </p:notesMasterIdLst>
  <p:handoutMasterIdLst>
    <p:handoutMasterId r:id="rId35"/>
  </p:handoutMasterIdLst>
  <p:sldIdLst>
    <p:sldId id="256" r:id="rId2"/>
    <p:sldId id="276" r:id="rId3"/>
    <p:sldId id="278" r:id="rId4"/>
    <p:sldId id="303" r:id="rId5"/>
    <p:sldId id="335" r:id="rId6"/>
    <p:sldId id="337" r:id="rId7"/>
    <p:sldId id="319" r:id="rId8"/>
    <p:sldId id="321" r:id="rId9"/>
    <p:sldId id="323" r:id="rId10"/>
    <p:sldId id="325" r:id="rId11"/>
    <p:sldId id="327" r:id="rId12"/>
    <p:sldId id="329" r:id="rId13"/>
    <p:sldId id="272" r:id="rId14"/>
    <p:sldId id="273" r:id="rId15"/>
    <p:sldId id="330" r:id="rId16"/>
    <p:sldId id="257" r:id="rId17"/>
    <p:sldId id="258" r:id="rId18"/>
    <p:sldId id="259" r:id="rId19"/>
    <p:sldId id="260" r:id="rId20"/>
    <p:sldId id="261" r:id="rId21"/>
    <p:sldId id="274" r:id="rId22"/>
    <p:sldId id="262" r:id="rId23"/>
    <p:sldId id="263" r:id="rId24"/>
    <p:sldId id="338" r:id="rId25"/>
    <p:sldId id="264" r:id="rId26"/>
    <p:sldId id="265" r:id="rId27"/>
    <p:sldId id="266" r:id="rId28"/>
    <p:sldId id="339" r:id="rId29"/>
    <p:sldId id="267" r:id="rId30"/>
    <p:sldId id="268" r:id="rId31"/>
    <p:sldId id="269" r:id="rId32"/>
    <p:sldId id="270" r:id="rId33"/>
  </p:sldIdLst>
  <p:sldSz cx="12192000" cy="6858000"/>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6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047"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992" y="0"/>
            <a:ext cx="4307047" cy="341542"/>
          </a:xfrm>
          <a:prstGeom prst="rect">
            <a:avLst/>
          </a:prstGeom>
        </p:spPr>
        <p:txBody>
          <a:bodyPr vert="horz" lIns="91440" tIns="45720" rIns="91440" bIns="45720" rtlCol="0"/>
          <a:lstStyle>
            <a:lvl1pPr algn="r">
              <a:defRPr sz="1200"/>
            </a:lvl1pPr>
          </a:lstStyle>
          <a:p>
            <a:fld id="{49CC8E41-6162-4924-89DC-A3AE6F11EE5C}" type="datetimeFigureOut">
              <a:rPr kumimoji="1" lang="ja-JP" altLang="en-US" smtClean="0"/>
              <a:t>2021/2/17</a:t>
            </a:fld>
            <a:endParaRPr kumimoji="1" lang="ja-JP" altLang="en-US"/>
          </a:p>
        </p:txBody>
      </p:sp>
      <p:sp>
        <p:nvSpPr>
          <p:cNvPr id="4" name="フッター プレースホルダー 3"/>
          <p:cNvSpPr>
            <a:spLocks noGrp="1"/>
          </p:cNvSpPr>
          <p:nvPr>
            <p:ph type="ftr" sz="quarter" idx="2"/>
          </p:nvPr>
        </p:nvSpPr>
        <p:spPr>
          <a:xfrm>
            <a:off x="1" y="6465659"/>
            <a:ext cx="4307047"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2" y="6465659"/>
            <a:ext cx="4307047" cy="341541"/>
          </a:xfrm>
          <a:prstGeom prst="rect">
            <a:avLst/>
          </a:prstGeom>
        </p:spPr>
        <p:txBody>
          <a:bodyPr vert="horz" lIns="91440" tIns="45720" rIns="91440" bIns="45720" rtlCol="0" anchor="b"/>
          <a:lstStyle>
            <a:lvl1pPr algn="r">
              <a:defRPr sz="1200"/>
            </a:lvl1pPr>
          </a:lstStyle>
          <a:p>
            <a:fld id="{A059902C-849E-41DD-8F28-0D7BDCC3270F}" type="slidenum">
              <a:rPr kumimoji="1" lang="ja-JP" altLang="en-US" smtClean="0"/>
              <a:t>‹#›</a:t>
            </a:fld>
            <a:endParaRPr kumimoji="1" lang="ja-JP" altLang="en-US"/>
          </a:p>
        </p:txBody>
      </p:sp>
    </p:spTree>
    <p:extLst>
      <p:ext uri="{BB962C8B-B14F-4D97-AF65-F5344CB8AC3E}">
        <p14:creationId xmlns:p14="http://schemas.microsoft.com/office/powerpoint/2010/main" val="3198214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047"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0"/>
            <a:ext cx="4307047" cy="341542"/>
          </a:xfrm>
          <a:prstGeom prst="rect">
            <a:avLst/>
          </a:prstGeom>
        </p:spPr>
        <p:txBody>
          <a:bodyPr vert="horz" lIns="91440" tIns="45720" rIns="91440" bIns="45720" rtlCol="0"/>
          <a:lstStyle>
            <a:lvl1pPr algn="r">
              <a:defRPr sz="1200"/>
            </a:lvl1pPr>
          </a:lstStyle>
          <a:p>
            <a:fld id="{1D99E9D9-1621-4729-9B3A-412E47E37C71}" type="datetimeFigureOut">
              <a:rPr kumimoji="1" lang="ja-JP" altLang="en-US" smtClean="0"/>
              <a:t>2021/2/17</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659"/>
            <a:ext cx="4307047"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7" cy="341541"/>
          </a:xfrm>
          <a:prstGeom prst="rect">
            <a:avLst/>
          </a:prstGeom>
        </p:spPr>
        <p:txBody>
          <a:bodyPr vert="horz" lIns="91440" tIns="45720" rIns="91440" bIns="45720" rtlCol="0" anchor="b"/>
          <a:lstStyle>
            <a:lvl1pPr algn="r">
              <a:defRPr sz="1200"/>
            </a:lvl1pPr>
          </a:lstStyle>
          <a:p>
            <a:fld id="{AAA79551-30FE-41B8-BBE4-B2DA6AD239AE}" type="slidenum">
              <a:rPr kumimoji="1" lang="ja-JP" altLang="en-US" smtClean="0"/>
              <a:t>‹#›</a:t>
            </a:fld>
            <a:endParaRPr kumimoji="1" lang="ja-JP" altLang="en-US"/>
          </a:p>
        </p:txBody>
      </p:sp>
    </p:spTree>
    <p:extLst>
      <p:ext uri="{BB962C8B-B14F-4D97-AF65-F5344CB8AC3E}">
        <p14:creationId xmlns:p14="http://schemas.microsoft.com/office/powerpoint/2010/main" val="30088465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E341CC3-8ED2-465D-88B0-EAB04C696B70}" type="slidenum">
              <a:rPr kumimoji="1" lang="ja-JP" altLang="en-US" smtClean="0"/>
              <a:t>13</a:t>
            </a:fld>
            <a:endParaRPr kumimoji="1" lang="ja-JP" altLang="en-US"/>
          </a:p>
        </p:txBody>
      </p:sp>
    </p:spTree>
    <p:extLst>
      <p:ext uri="{BB962C8B-B14F-4D97-AF65-F5344CB8AC3E}">
        <p14:creationId xmlns:p14="http://schemas.microsoft.com/office/powerpoint/2010/main" val="4182477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A79551-30FE-41B8-BBE4-B2DA6AD239AE}" type="slidenum">
              <a:rPr kumimoji="1" lang="ja-JP" altLang="en-US" smtClean="0"/>
              <a:t>29</a:t>
            </a:fld>
            <a:endParaRPr kumimoji="1" lang="ja-JP" altLang="en-US"/>
          </a:p>
        </p:txBody>
      </p:sp>
    </p:spTree>
    <p:extLst>
      <p:ext uri="{BB962C8B-B14F-4D97-AF65-F5344CB8AC3E}">
        <p14:creationId xmlns:p14="http://schemas.microsoft.com/office/powerpoint/2010/main" val="2183566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0CC89B-4658-4A8F-BC6A-888415C9C98A}" type="datetime1">
              <a:rPr lang="en-US" altLang="ja-JP" smtClean="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191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5A1A525-A077-4100-8E25-41922DD69915}" type="datetime1">
              <a:rPr lang="en-US" altLang="ja-JP" smtClean="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612727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5A1A525-A077-4100-8E25-41922DD69915}" type="datetime1">
              <a:rPr lang="en-US" altLang="ja-JP" smtClean="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041210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15A1A525-A077-4100-8E25-41922DD69915}" type="datetime1">
              <a:rPr lang="en-US" altLang="ja-JP" smtClean="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115761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15A1A525-A077-4100-8E25-41922DD69915}" type="datetime1">
              <a:rPr lang="en-US" altLang="ja-JP" smtClean="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159555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15A1A525-A077-4100-8E25-41922DD69915}" type="datetime1">
              <a:rPr lang="en-US" altLang="ja-JP" smtClean="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270510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D3EF3D-C1AE-4C49-877F-7C139E57AE3C}" type="datetime1">
              <a:rPr lang="en-US" altLang="ja-JP" smtClean="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6847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F88F4F-2CBD-4BC1-B3A4-852C8EB33DDC}" type="datetime1">
              <a:rPr lang="en-US" altLang="ja-JP" smtClean="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362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6D86C8-0F6F-4217-AF60-D7537760AABB}" type="datetime1">
              <a:rPr lang="en-US" altLang="ja-JP" smtClean="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0526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6110662-9F9C-4EA9-8DE5-0B76467235CD}" type="datetime1">
              <a:rPr lang="en-US" altLang="ja-JP" smtClean="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6785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C5BDAC-5090-4AEC-BCFF-598BA5311D2E}" type="datetime1">
              <a:rPr lang="en-US" altLang="ja-JP" smtClean="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892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9E449E-47EC-4D3C-9FDD-AEBCCBF95D82}" type="datetime1">
              <a:rPr lang="en-US" altLang="ja-JP" smtClean="0"/>
              <a:t>2/17/2021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460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99D9649-6A0B-430B-BE34-CAC3A0C173F2}" type="datetime1">
              <a:rPr lang="en-US" altLang="ja-JP" smtClean="0"/>
              <a:t>2/17/2021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9483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F9037-B2F2-4034-8DAE-DEE8626ECD88}" type="datetime1">
              <a:rPr lang="en-US" altLang="ja-JP" smtClean="0"/>
              <a:t>2/17/2021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0217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43188B-BAB6-4430-855D-A2680217E4C3}" type="datetime1">
              <a:rPr lang="en-US" altLang="ja-JP" smtClean="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232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E5D7F6-E7F8-4012-B313-E64BD8F175F4}" type="datetime1">
              <a:rPr lang="en-US" altLang="ja-JP" smtClean="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9272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5A1A525-A077-4100-8E25-41922DD69915}" type="datetime1">
              <a:rPr lang="en-US" altLang="ja-JP" smtClean="0"/>
              <a:t>2/17/2021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1275108"/>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Lst>
  <p:hf hdr="0" ftr="0" dt="0"/>
  <p:txStyles>
    <p:titleStyle>
      <a:lvl1pPr algn="l" defTabSz="457200" rtl="0" eaLnBrk="1" latinLnBrk="0" hangingPunct="1">
        <a:spcBef>
          <a:spcPct val="0"/>
        </a:spcBef>
        <a:buNone/>
        <a:defRPr kumimoji="1" sz="3600" kern="1200">
          <a:solidFill>
            <a:schemeClr val="accent2">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69084" y="1742302"/>
            <a:ext cx="8915399" cy="2013587"/>
          </a:xfrm>
        </p:spPr>
        <p:txBody>
          <a:bodyPr>
            <a:normAutofit fontScale="90000"/>
          </a:bodyPr>
          <a:lstStyle/>
          <a:p>
            <a:r>
              <a:rPr lang="en-US" altLang="ja-JP" b="1" dirty="0">
                <a:solidFill>
                  <a:schemeClr val="tx1"/>
                </a:solidFill>
              </a:rPr>
              <a:t>SGEC</a:t>
            </a:r>
            <a:r>
              <a:rPr lang="ja-JP" altLang="en-US" b="1" dirty="0">
                <a:solidFill>
                  <a:schemeClr val="tx1"/>
                </a:solidFill>
              </a:rPr>
              <a:t>規格改正案と</a:t>
            </a:r>
            <a:r>
              <a:rPr lang="en-US" altLang="ja-JP" b="1" dirty="0">
                <a:solidFill>
                  <a:schemeClr val="tx1"/>
                </a:solidFill>
              </a:rPr>
              <a:t/>
            </a:r>
            <a:br>
              <a:rPr lang="en-US" altLang="ja-JP" b="1" dirty="0">
                <a:solidFill>
                  <a:schemeClr val="tx1"/>
                </a:solidFill>
              </a:rPr>
            </a:br>
            <a:r>
              <a:rPr lang="ja-JP" altLang="en-US" b="1" dirty="0">
                <a:solidFill>
                  <a:schemeClr val="tx1"/>
                </a:solidFill>
              </a:rPr>
              <a:t>　　　　</a:t>
            </a:r>
            <a:r>
              <a:rPr kumimoji="1" lang="ja-JP" altLang="en-US" b="1" dirty="0">
                <a:solidFill>
                  <a:schemeClr val="tx1"/>
                </a:solidFill>
              </a:rPr>
              <a:t>パブリックコメント</a:t>
            </a:r>
          </a:p>
        </p:txBody>
      </p:sp>
      <p:sp>
        <p:nvSpPr>
          <p:cNvPr id="3" name="サブタイトル 2"/>
          <p:cNvSpPr>
            <a:spLocks noGrp="1"/>
          </p:cNvSpPr>
          <p:nvPr>
            <p:ph type="subTitle" idx="1"/>
          </p:nvPr>
        </p:nvSpPr>
        <p:spPr>
          <a:xfrm>
            <a:off x="7710616" y="4712102"/>
            <a:ext cx="3225113" cy="1126283"/>
          </a:xfrm>
        </p:spPr>
        <p:txBody>
          <a:bodyPr>
            <a:normAutofit fontScale="92500" lnSpcReduction="10000"/>
          </a:bodyPr>
          <a:lstStyle/>
          <a:p>
            <a:r>
              <a:rPr kumimoji="1" lang="ja-JP" altLang="en-US" dirty="0"/>
              <a:t>　　　　　　　　　　　　　　　　　　　　　　　　　　　　　　　　</a:t>
            </a:r>
            <a:r>
              <a:rPr kumimoji="1" lang="en-US" altLang="ja-JP" sz="2400" dirty="0">
                <a:latin typeface="+mn-ea"/>
              </a:rPr>
              <a:t>SGEC/PEFC</a:t>
            </a:r>
            <a:r>
              <a:rPr kumimoji="1" lang="ja-JP" altLang="en-US" sz="2400" dirty="0">
                <a:latin typeface="+mn-ea"/>
              </a:rPr>
              <a:t>ジャパン</a:t>
            </a:r>
            <a:endParaRPr lang="en-US" altLang="ja-JP" sz="2400" dirty="0">
              <a:latin typeface="+mn-ea"/>
            </a:endParaRPr>
          </a:p>
          <a:p>
            <a:r>
              <a:rPr kumimoji="1" lang="ja-JP" altLang="en-US" sz="2400" dirty="0">
                <a:latin typeface="+mn-ea"/>
              </a:rPr>
              <a:t>　事務局長　梶谷辰哉</a:t>
            </a:r>
            <a:r>
              <a:rPr kumimoji="1" lang="ja-JP" altLang="en-US" dirty="0"/>
              <a:t>　　　</a:t>
            </a:r>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1</a:t>
            </a:fld>
            <a:endParaRPr lang="en-US" dirty="0"/>
          </a:p>
        </p:txBody>
      </p:sp>
      <p:sp>
        <p:nvSpPr>
          <p:cNvPr id="7" name="正方形/長方形 6"/>
          <p:cNvSpPr/>
          <p:nvPr/>
        </p:nvSpPr>
        <p:spPr>
          <a:xfrm>
            <a:off x="9959874" y="294699"/>
            <a:ext cx="1951709" cy="646331"/>
          </a:xfrm>
          <a:prstGeom prst="rect">
            <a:avLst/>
          </a:prstGeom>
        </p:spPr>
        <p:txBody>
          <a:bodyPr wrap="square">
            <a:spAutoFit/>
          </a:bodyPr>
          <a:lstStyle/>
          <a:p>
            <a:r>
              <a:rPr lang="en-US" altLang="ja-JP" dirty="0">
                <a:latin typeface="Century" panose="02040604050505020304" pitchFamily="18" charset="0"/>
                <a:ea typeface="ＭＳ 明朝" panose="02020609040205080304" pitchFamily="17" charset="-128"/>
                <a:cs typeface="Times New Roman" panose="02020603050405020304" pitchFamily="18" charset="0"/>
              </a:rPr>
              <a:t>2021. 3. 2</a:t>
            </a:r>
          </a:p>
          <a:p>
            <a:r>
              <a:rPr lang="ja-JP" altLang="en-US" dirty="0"/>
              <a:t>規格管理委員会</a:t>
            </a:r>
          </a:p>
        </p:txBody>
      </p:sp>
    </p:spTree>
    <p:extLst>
      <p:ext uri="{BB962C8B-B14F-4D97-AF65-F5344CB8AC3E}">
        <p14:creationId xmlns:p14="http://schemas.microsoft.com/office/powerpoint/2010/main" val="50837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85724F8-5A8A-4AF3-A108-2A0DCD26629B}"/>
              </a:ext>
            </a:extLst>
          </p:cNvPr>
          <p:cNvSpPr>
            <a:spLocks noGrp="1"/>
          </p:cNvSpPr>
          <p:nvPr>
            <p:ph type="title"/>
          </p:nvPr>
        </p:nvSpPr>
        <p:spPr>
          <a:xfrm>
            <a:off x="1992473" y="501710"/>
            <a:ext cx="10143371" cy="572144"/>
          </a:xfrm>
        </p:spPr>
        <p:txBody>
          <a:bodyPr>
            <a:noAutofit/>
          </a:bodyPr>
          <a:lstStyle/>
          <a:p>
            <a:r>
              <a:rPr kumimoji="1" lang="ja-JP" altLang="en-US" sz="2400" b="1" dirty="0">
                <a:solidFill>
                  <a:schemeClr val="tx1"/>
                </a:solidFill>
              </a:rPr>
              <a:t>規準文書６　　「</a:t>
            </a:r>
            <a:r>
              <a:rPr kumimoji="1" lang="en-US" altLang="ja-JP" sz="2400" b="1" dirty="0">
                <a:solidFill>
                  <a:schemeClr val="tx1"/>
                </a:solidFill>
              </a:rPr>
              <a:t>SGEC</a:t>
            </a:r>
            <a:r>
              <a:rPr kumimoji="1" lang="ja-JP" altLang="en-US" sz="2400" b="1" dirty="0">
                <a:solidFill>
                  <a:schemeClr val="tx1"/>
                </a:solidFill>
              </a:rPr>
              <a:t>商標使用規則ー要求事項」（</a:t>
            </a:r>
            <a:r>
              <a:rPr kumimoji="1" lang="en-US" altLang="ja-JP" sz="2400" b="1" dirty="0">
                <a:solidFill>
                  <a:schemeClr val="tx1"/>
                </a:solidFill>
              </a:rPr>
              <a:t>1</a:t>
            </a:r>
            <a:r>
              <a:rPr kumimoji="1" lang="ja-JP" altLang="en-US" sz="2400" b="1" dirty="0">
                <a:solidFill>
                  <a:schemeClr val="tx1"/>
                </a:solidFill>
              </a:rPr>
              <a:t>）</a:t>
            </a:r>
            <a:r>
              <a:rPr kumimoji="1" lang="ja-JP" altLang="en-US" sz="2000" dirty="0">
                <a:solidFill>
                  <a:schemeClr val="tx1"/>
                </a:solidFill>
              </a:rPr>
              <a:t>（認証取得者）</a:t>
            </a:r>
            <a:r>
              <a:rPr kumimoji="1" lang="en-US" altLang="ja-JP" sz="2000" dirty="0">
                <a:solidFill>
                  <a:schemeClr val="tx1"/>
                </a:solidFill>
              </a:rPr>
              <a:t/>
            </a:r>
            <a:br>
              <a:rPr kumimoji="1" lang="en-US" altLang="ja-JP" sz="2000" dirty="0">
                <a:solidFill>
                  <a:schemeClr val="tx1"/>
                </a:solidFill>
              </a:rPr>
            </a:br>
            <a:endParaRPr kumimoji="1" lang="ja-JP" altLang="en-US" sz="2000" dirty="0">
              <a:solidFill>
                <a:schemeClr val="tx1"/>
              </a:solidFill>
            </a:endParaRPr>
          </a:p>
        </p:txBody>
      </p:sp>
      <p:sp>
        <p:nvSpPr>
          <p:cNvPr id="3" name="コンテンツ プレースホルダー 2">
            <a:extLst>
              <a:ext uri="{FF2B5EF4-FFF2-40B4-BE49-F238E27FC236}">
                <a16:creationId xmlns:a16="http://schemas.microsoft.com/office/drawing/2014/main" xmlns="" id="{D5B9D2EC-A371-4509-88B1-FDDAF925A896}"/>
              </a:ext>
            </a:extLst>
          </p:cNvPr>
          <p:cNvSpPr>
            <a:spLocks noGrp="1"/>
          </p:cNvSpPr>
          <p:nvPr>
            <p:ph idx="1"/>
          </p:nvPr>
        </p:nvSpPr>
        <p:spPr>
          <a:xfrm>
            <a:off x="1881263" y="1073854"/>
            <a:ext cx="9684897" cy="5191022"/>
          </a:xfrm>
        </p:spPr>
        <p:txBody>
          <a:bodyPr>
            <a:normAutofit fontScale="92500" lnSpcReduction="10000"/>
          </a:bodyPr>
          <a:lstStyle/>
          <a:p>
            <a:pPr marL="0" indent="0">
              <a:buNone/>
            </a:pPr>
            <a:r>
              <a:rPr kumimoji="1" lang="en-US" altLang="ja-JP" sz="2000" dirty="0"/>
              <a:t>SGEC</a:t>
            </a:r>
            <a:r>
              <a:rPr kumimoji="1" lang="ja-JP" altLang="en-US" sz="2000" dirty="0"/>
              <a:t>のロゴとイニシャル、関連する主張に関する要求事項を規定　</a:t>
            </a:r>
            <a:endParaRPr kumimoji="1" lang="en-US" altLang="ja-JP" sz="2000" dirty="0"/>
          </a:p>
          <a:p>
            <a:pPr marL="0" indent="0">
              <a:buNone/>
            </a:pPr>
            <a:endParaRPr lang="en-US" altLang="ja-JP" sz="2000" dirty="0"/>
          </a:p>
          <a:p>
            <a:pPr marL="0" indent="0">
              <a:buNone/>
            </a:pPr>
            <a:r>
              <a:rPr kumimoji="1" lang="ja-JP" altLang="en-US" sz="2000" dirty="0"/>
              <a:t>（改正のポイント）　　　　　　　　　　　　　　　　　　　　　　　　　　　　　　</a:t>
            </a:r>
            <a:endParaRPr kumimoji="1" lang="en-US" altLang="ja-JP" sz="2000" dirty="0"/>
          </a:p>
          <a:p>
            <a:pPr marL="0" indent="0">
              <a:buNone/>
            </a:pPr>
            <a:r>
              <a:rPr kumimoji="1" lang="ja-JP" altLang="en-US" sz="2000" dirty="0"/>
              <a:t>・改正</a:t>
            </a:r>
            <a:r>
              <a:rPr kumimoji="1" lang="en-US" altLang="ja-JP" sz="2000" dirty="0"/>
              <a:t>PEFC</a:t>
            </a:r>
            <a:r>
              <a:rPr kumimoji="1" lang="ja-JP" altLang="en-US" sz="2000" dirty="0"/>
              <a:t>規格に合わせ、商標の所有権、商標の使用に関する事項、ラベルの図</a:t>
            </a:r>
            <a:endParaRPr kumimoji="1" lang="en-US" altLang="ja-JP" sz="2000" dirty="0"/>
          </a:p>
          <a:p>
            <a:pPr marL="0" indent="0">
              <a:buNone/>
            </a:pPr>
            <a:r>
              <a:rPr kumimoji="1" lang="ja-JP" altLang="en-US" sz="2000" dirty="0"/>
              <a:t>　案に関する事項などを整理</a:t>
            </a:r>
            <a:endParaRPr kumimoji="1" lang="en-US" altLang="ja-JP" sz="2000" dirty="0"/>
          </a:p>
          <a:p>
            <a:pPr marL="0" indent="0">
              <a:buNone/>
            </a:pPr>
            <a:endParaRPr kumimoji="1" lang="en-US" altLang="ja-JP" sz="2000" dirty="0"/>
          </a:p>
          <a:p>
            <a:pPr marL="0" indent="0">
              <a:buNone/>
            </a:pPr>
            <a:r>
              <a:rPr kumimoji="1" lang="ja-JP" altLang="en-US" sz="2000" dirty="0"/>
              <a:t>・ロゴとラベルは</a:t>
            </a:r>
            <a:r>
              <a:rPr kumimoji="1" lang="ja-JP" altLang="en-US" sz="2000" b="1" dirty="0"/>
              <a:t>「</a:t>
            </a:r>
            <a:r>
              <a:rPr kumimoji="1" lang="en-US" altLang="ja-JP" sz="2000" b="1" dirty="0"/>
              <a:t>SGEC</a:t>
            </a:r>
            <a:r>
              <a:rPr kumimoji="1" lang="ja-JP" altLang="en-US" sz="2000" b="1" dirty="0"/>
              <a:t>ラベルジェネレーターツール」</a:t>
            </a:r>
            <a:r>
              <a:rPr kumimoji="1" lang="ja-JP" altLang="en-US" sz="2000" dirty="0"/>
              <a:t>から入手（規定</a:t>
            </a:r>
            <a:r>
              <a:rPr kumimoji="1" lang="en-US" altLang="ja-JP" sz="2000" dirty="0"/>
              <a:t>6.1.2</a:t>
            </a:r>
            <a:r>
              <a:rPr kumimoji="1" lang="ja-JP" altLang="en-US" sz="2000" dirty="0"/>
              <a:t>）</a:t>
            </a:r>
            <a:endParaRPr kumimoji="1" lang="en-US" altLang="ja-JP" sz="2000" dirty="0"/>
          </a:p>
          <a:p>
            <a:pPr marL="0" indent="0">
              <a:buNone/>
            </a:pPr>
            <a:endParaRPr kumimoji="1" lang="en-US" altLang="ja-JP" sz="2000" dirty="0"/>
          </a:p>
          <a:p>
            <a:pPr marL="0" indent="0">
              <a:buNone/>
            </a:pPr>
            <a:r>
              <a:rPr kumimoji="1" lang="ja-JP" altLang="en-US" sz="2000" dirty="0"/>
              <a:t>・商標使用者を</a:t>
            </a:r>
            <a:r>
              <a:rPr kumimoji="1" lang="en-US" altLang="ja-JP" sz="2000" b="1" dirty="0"/>
              <a:t>A</a:t>
            </a:r>
            <a:r>
              <a:rPr kumimoji="1" lang="ja-JP" altLang="en-US" sz="2000" b="1" dirty="0"/>
              <a:t>～</a:t>
            </a:r>
            <a:r>
              <a:rPr kumimoji="1" lang="en-US" altLang="ja-JP" sz="2000" b="1" dirty="0"/>
              <a:t>D</a:t>
            </a:r>
            <a:r>
              <a:rPr kumimoji="1" lang="ja-JP" altLang="en-US" sz="2000" dirty="0"/>
              <a:t>の</a:t>
            </a:r>
            <a:r>
              <a:rPr kumimoji="1" lang="en-US" altLang="ja-JP" sz="2000" b="1" dirty="0"/>
              <a:t>4</a:t>
            </a:r>
            <a:r>
              <a:rPr kumimoji="1" lang="ja-JP" altLang="en-US" sz="2000" b="1" dirty="0" err="1"/>
              <a:t>っ</a:t>
            </a:r>
            <a:r>
              <a:rPr kumimoji="1" lang="ja-JP" altLang="en-US" sz="2000" dirty="0" err="1"/>
              <a:t>の</a:t>
            </a:r>
            <a:r>
              <a:rPr kumimoji="1" lang="ja-JP" altLang="en-US" sz="2000" dirty="0"/>
              <a:t>グループに分類し明確化（</a:t>
            </a:r>
            <a:r>
              <a:rPr kumimoji="1" lang="en-US" altLang="ja-JP" sz="2000" dirty="0"/>
              <a:t>6.3</a:t>
            </a:r>
            <a:r>
              <a:rPr kumimoji="1" lang="ja-JP" altLang="en-US" sz="2000" dirty="0"/>
              <a:t>）</a:t>
            </a:r>
            <a:endParaRPr kumimoji="1" lang="en-US" altLang="ja-JP" sz="2000" dirty="0"/>
          </a:p>
          <a:p>
            <a:pPr marL="0" indent="0">
              <a:buNone/>
            </a:pPr>
            <a:endParaRPr lang="en-US" altLang="ja-JP" sz="2000" dirty="0"/>
          </a:p>
          <a:p>
            <a:pPr marL="0" indent="0">
              <a:buNone/>
            </a:pPr>
            <a:r>
              <a:rPr kumimoji="1" lang="ja-JP" altLang="en-US" sz="2000" dirty="0"/>
              <a:t>・</a:t>
            </a:r>
            <a:r>
              <a:rPr kumimoji="1" lang="en-US" altLang="ja-JP" sz="2000" dirty="0"/>
              <a:t>PEFC</a:t>
            </a:r>
            <a:r>
              <a:rPr kumimoji="1" lang="ja-JP" altLang="en-US" sz="2000" dirty="0"/>
              <a:t>規格では、グループ</a:t>
            </a:r>
            <a:r>
              <a:rPr kumimoji="1" lang="en-US" altLang="ja-JP" sz="2000" dirty="0"/>
              <a:t>B</a:t>
            </a:r>
            <a:r>
              <a:rPr kumimoji="1" lang="ja-JP" altLang="en-US" sz="2000" dirty="0"/>
              <a:t>（</a:t>
            </a:r>
            <a:r>
              <a:rPr kumimoji="1" lang="en-US" altLang="ja-JP" sz="2000" dirty="0"/>
              <a:t>FM</a:t>
            </a:r>
            <a:r>
              <a:rPr kumimoji="1" lang="ja-JP" altLang="en-US" sz="2000" dirty="0"/>
              <a:t>認証取得者）の商標使用は製品外のみと規定さ</a:t>
            </a:r>
            <a:endParaRPr kumimoji="1" lang="en-US" altLang="ja-JP" sz="2000" dirty="0"/>
          </a:p>
          <a:p>
            <a:pPr marL="0" indent="0">
              <a:buNone/>
            </a:pPr>
            <a:r>
              <a:rPr kumimoji="1" lang="ja-JP" altLang="en-US" sz="2000" dirty="0"/>
              <a:t>　れたが、</a:t>
            </a:r>
            <a:r>
              <a:rPr kumimoji="1" lang="en-US" altLang="ja-JP" sz="2000" dirty="0"/>
              <a:t>SGEC</a:t>
            </a:r>
            <a:r>
              <a:rPr kumimoji="1" lang="ja-JP" altLang="en-US" sz="2000" dirty="0"/>
              <a:t>規定では、認証取得者により産出された素材については</a:t>
            </a:r>
            <a:r>
              <a:rPr kumimoji="1" lang="en-US" altLang="ja-JP" sz="2000" dirty="0"/>
              <a:t>SGEC</a:t>
            </a:r>
            <a:r>
              <a:rPr kumimoji="1" lang="ja-JP" altLang="en-US" sz="2000" dirty="0"/>
              <a:t>商</a:t>
            </a:r>
            <a:endParaRPr kumimoji="1" lang="en-US" altLang="ja-JP" sz="2000" dirty="0"/>
          </a:p>
          <a:p>
            <a:pPr marL="0" indent="0">
              <a:buNone/>
            </a:pPr>
            <a:r>
              <a:rPr kumimoji="1" lang="ja-JP" altLang="en-US" sz="2000" dirty="0"/>
              <a:t>　標の使用は可と規定（</a:t>
            </a:r>
            <a:r>
              <a:rPr kumimoji="1" lang="en-US" altLang="ja-JP" sz="2000" dirty="0"/>
              <a:t>6.3.2.2</a:t>
            </a:r>
            <a:r>
              <a:rPr kumimoji="1" lang="ja-JP" altLang="en-US" sz="2000" dirty="0"/>
              <a:t>）</a:t>
            </a:r>
            <a:endParaRPr kumimoji="1" lang="en-US" altLang="ja-JP" sz="2000" dirty="0"/>
          </a:p>
          <a:p>
            <a:pPr marL="0" indent="0">
              <a:buNone/>
            </a:pPr>
            <a:endParaRPr kumimoji="1" lang="en-US" altLang="ja-JP" sz="2000" dirty="0"/>
          </a:p>
        </p:txBody>
      </p:sp>
      <p:sp>
        <p:nvSpPr>
          <p:cNvPr id="5" name="スライド番号プレースホルダー 3">
            <a:extLst>
              <a:ext uri="{FF2B5EF4-FFF2-40B4-BE49-F238E27FC236}">
                <a16:creationId xmlns:a16="http://schemas.microsoft.com/office/drawing/2014/main" xmlns="" id="{1BC5B0BA-FA8C-4E5F-846E-F80FD958C2D2}"/>
              </a:ext>
            </a:extLst>
          </p:cNvPr>
          <p:cNvSpPr>
            <a:spLocks noGrp="1"/>
          </p:cNvSpPr>
          <p:nvPr>
            <p:ph type="sldNum" sz="quarter" idx="12"/>
          </p:nvPr>
        </p:nvSpPr>
        <p:spPr>
          <a:xfrm>
            <a:off x="531812" y="744279"/>
            <a:ext cx="779767" cy="531627"/>
          </a:xfrm>
        </p:spPr>
        <p:txBody>
          <a:bodyPr/>
          <a:lstStyle/>
          <a:p>
            <a:r>
              <a:rPr lang="en-US" altLang="ja-JP" b="1" dirty="0">
                <a:solidFill>
                  <a:schemeClr val="bg1"/>
                </a:solidFill>
              </a:rPr>
              <a:t>10</a:t>
            </a:r>
            <a:endParaRPr lang="en-US" b="1" dirty="0">
              <a:solidFill>
                <a:schemeClr val="bg1"/>
              </a:solidFill>
            </a:endParaRPr>
          </a:p>
        </p:txBody>
      </p:sp>
    </p:spTree>
    <p:extLst>
      <p:ext uri="{BB962C8B-B14F-4D97-AF65-F5344CB8AC3E}">
        <p14:creationId xmlns:p14="http://schemas.microsoft.com/office/powerpoint/2010/main" val="2869737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13563" y="512461"/>
            <a:ext cx="9662984" cy="640446"/>
          </a:xfrm>
        </p:spPr>
        <p:txBody>
          <a:bodyPr>
            <a:normAutofit fontScale="90000"/>
          </a:bodyPr>
          <a:lstStyle/>
          <a:p>
            <a:r>
              <a:rPr lang="ja-JP" altLang="en-US" sz="2700" b="1" dirty="0">
                <a:solidFill>
                  <a:schemeClr val="tx1"/>
                </a:solidFill>
              </a:rPr>
              <a:t>規準文書６　　「</a:t>
            </a:r>
            <a:r>
              <a:rPr lang="en-US" altLang="ja-JP" sz="2700" b="1" dirty="0">
                <a:solidFill>
                  <a:schemeClr val="tx1"/>
                </a:solidFill>
              </a:rPr>
              <a:t>SGEC</a:t>
            </a:r>
            <a:r>
              <a:rPr lang="ja-JP" altLang="en-US" sz="2700" b="1" dirty="0">
                <a:solidFill>
                  <a:schemeClr val="tx1"/>
                </a:solidFill>
              </a:rPr>
              <a:t>商標使用規則</a:t>
            </a:r>
            <a:r>
              <a:rPr lang="ja-JP" altLang="en-US" sz="2700" b="1" dirty="0" err="1">
                <a:solidFill>
                  <a:schemeClr val="tx1"/>
                </a:solidFill>
              </a:rPr>
              <a:t>ー</a:t>
            </a:r>
            <a:r>
              <a:rPr lang="ja-JP" altLang="en-US" sz="2700" b="1" dirty="0">
                <a:solidFill>
                  <a:schemeClr val="tx1"/>
                </a:solidFill>
              </a:rPr>
              <a:t>要求事項」（</a:t>
            </a:r>
            <a:r>
              <a:rPr lang="en-US" altLang="ja-JP" sz="2700" b="1" dirty="0">
                <a:solidFill>
                  <a:schemeClr val="tx1"/>
                </a:solidFill>
              </a:rPr>
              <a:t>2</a:t>
            </a:r>
            <a:r>
              <a:rPr lang="ja-JP" altLang="en-US" sz="2700" b="1" dirty="0">
                <a:solidFill>
                  <a:schemeClr val="tx1"/>
                </a:solidFill>
              </a:rPr>
              <a:t>）</a:t>
            </a:r>
            <a:r>
              <a:rPr lang="en-US" altLang="ja-JP" sz="2400" b="1" dirty="0">
                <a:solidFill>
                  <a:schemeClr val="tx1"/>
                </a:solidFill>
              </a:rPr>
              <a:t/>
            </a:r>
            <a:br>
              <a:rPr lang="en-US" altLang="ja-JP" sz="2400" b="1" dirty="0">
                <a:solidFill>
                  <a:schemeClr val="tx1"/>
                </a:solidFill>
              </a:rPr>
            </a:br>
            <a:endParaRPr kumimoji="1" lang="ja-JP" altLang="en-US" sz="2400" dirty="0">
              <a:solidFill>
                <a:schemeClr val="tx1"/>
              </a:solidFill>
            </a:endParaRPr>
          </a:p>
        </p:txBody>
      </p:sp>
      <p:sp>
        <p:nvSpPr>
          <p:cNvPr id="3" name="コンテンツ プレースホルダー 2"/>
          <p:cNvSpPr>
            <a:spLocks noGrp="1"/>
          </p:cNvSpPr>
          <p:nvPr>
            <p:ph idx="1"/>
          </p:nvPr>
        </p:nvSpPr>
        <p:spPr>
          <a:xfrm>
            <a:off x="1502354" y="922335"/>
            <a:ext cx="9885402" cy="5618596"/>
          </a:xfrm>
        </p:spPr>
        <p:txBody>
          <a:bodyPr>
            <a:normAutofit fontScale="25000" lnSpcReduction="20000"/>
          </a:bodyPr>
          <a:lstStyle/>
          <a:p>
            <a:pPr marL="0" indent="0">
              <a:buNone/>
            </a:pPr>
            <a:endParaRPr lang="en-US" altLang="ja-JP" sz="8000" dirty="0"/>
          </a:p>
          <a:p>
            <a:pPr marL="0" indent="0">
              <a:buNone/>
            </a:pPr>
            <a:r>
              <a:rPr lang="ja-JP" altLang="en-US" sz="8000" dirty="0">
                <a:latin typeface="BIZ UD明朝 Medium" panose="02020500000000000000" pitchFamily="17" charset="-128"/>
                <a:ea typeface="BIZ UD明朝 Medium" panose="02020500000000000000" pitchFamily="17" charset="-128"/>
              </a:rPr>
              <a:t>・小売業者は以下の条件の下、間接的に製品上使用が可能なことを規定（</a:t>
            </a:r>
            <a:r>
              <a:rPr lang="en-US" altLang="ja-JP" sz="8000" dirty="0">
                <a:latin typeface="BIZ UD明朝 Medium" panose="02020500000000000000" pitchFamily="17" charset="-128"/>
                <a:ea typeface="BIZ UD明朝 Medium" panose="02020500000000000000" pitchFamily="17" charset="-128"/>
              </a:rPr>
              <a:t>6.3.4.4</a:t>
            </a:r>
            <a:r>
              <a:rPr lang="ja-JP" altLang="en-US" sz="8000" dirty="0">
                <a:latin typeface="BIZ UD明朝 Medium" panose="02020500000000000000" pitchFamily="17" charset="-128"/>
                <a:ea typeface="BIZ UD明朝 Medium" panose="02020500000000000000" pitchFamily="17" charset="-128"/>
              </a:rPr>
              <a:t>）</a:t>
            </a:r>
            <a:endParaRPr lang="en-US" altLang="ja-JP" sz="8000" dirty="0">
              <a:latin typeface="BIZ UD明朝 Medium" panose="02020500000000000000" pitchFamily="17" charset="-128"/>
              <a:ea typeface="BIZ UD明朝 Medium" panose="02020500000000000000" pitchFamily="17" charset="-128"/>
            </a:endParaRPr>
          </a:p>
          <a:p>
            <a:pPr marL="0" indent="0">
              <a:buNone/>
            </a:pPr>
            <a:r>
              <a:rPr lang="ja-JP" altLang="en-US" sz="8000" dirty="0">
                <a:latin typeface="BIZ UD明朝 Medium" panose="02020500000000000000" pitchFamily="17" charset="-128"/>
                <a:ea typeface="BIZ UD明朝 Medium" panose="02020500000000000000" pitchFamily="17" charset="-128"/>
              </a:rPr>
              <a:t>　（</a:t>
            </a:r>
            <a:r>
              <a:rPr lang="en-US" altLang="ja-JP" sz="8000" dirty="0">
                <a:latin typeface="BIZ UD明朝 Medium" panose="02020500000000000000" pitchFamily="17" charset="-128"/>
                <a:ea typeface="BIZ UD明朝 Medium" panose="02020500000000000000" pitchFamily="17" charset="-128"/>
              </a:rPr>
              <a:t>a</a:t>
            </a:r>
            <a:r>
              <a:rPr lang="ja-JP" altLang="en-US" sz="8000" dirty="0">
                <a:latin typeface="BIZ UD明朝 Medium" panose="02020500000000000000" pitchFamily="17" charset="-128"/>
                <a:ea typeface="BIZ UD明朝 Medium" panose="02020500000000000000" pitchFamily="17" charset="-128"/>
              </a:rPr>
              <a:t>）グループ</a:t>
            </a:r>
            <a:r>
              <a:rPr lang="en-US" altLang="ja-JP" sz="8000" dirty="0">
                <a:latin typeface="BIZ UD明朝 Medium" panose="02020500000000000000" pitchFamily="17" charset="-128"/>
                <a:ea typeface="BIZ UD明朝 Medium" panose="02020500000000000000" pitchFamily="17" charset="-128"/>
              </a:rPr>
              <a:t>D</a:t>
            </a:r>
            <a:r>
              <a:rPr lang="ja-JP" altLang="en-US" sz="8000" dirty="0">
                <a:latin typeface="BIZ UD明朝 Medium" panose="02020500000000000000" pitchFamily="17" charset="-128"/>
                <a:ea typeface="BIZ UD明朝 Medium" panose="02020500000000000000" pitchFamily="17" charset="-128"/>
              </a:rPr>
              <a:t>の商標ライセンスを有する</a:t>
            </a:r>
            <a:endParaRPr lang="en-US" altLang="ja-JP" sz="8000" dirty="0">
              <a:latin typeface="BIZ UD明朝 Medium" panose="02020500000000000000" pitchFamily="17" charset="-128"/>
              <a:ea typeface="BIZ UD明朝 Medium" panose="02020500000000000000" pitchFamily="17" charset="-128"/>
            </a:endParaRPr>
          </a:p>
          <a:p>
            <a:pPr marL="0" indent="0">
              <a:buNone/>
            </a:pPr>
            <a:r>
              <a:rPr lang="ja-JP" altLang="en-US" sz="8000" dirty="0">
                <a:latin typeface="BIZ UD明朝 Medium" panose="02020500000000000000" pitchFamily="17" charset="-128"/>
                <a:ea typeface="BIZ UD明朝 Medium" panose="02020500000000000000" pitchFamily="17" charset="-128"/>
              </a:rPr>
              <a:t>　（</a:t>
            </a:r>
            <a:r>
              <a:rPr lang="en-US" altLang="ja-JP" sz="8000" dirty="0">
                <a:latin typeface="BIZ UD明朝 Medium" panose="02020500000000000000" pitchFamily="17" charset="-128"/>
                <a:ea typeface="BIZ UD明朝 Medium" panose="02020500000000000000" pitchFamily="17" charset="-128"/>
              </a:rPr>
              <a:t>b</a:t>
            </a:r>
            <a:r>
              <a:rPr lang="ja-JP" altLang="en-US" sz="8000" dirty="0">
                <a:latin typeface="BIZ UD明朝 Medium" panose="02020500000000000000" pitchFamily="17" charset="-128"/>
                <a:ea typeface="BIZ UD明朝 Medium" panose="02020500000000000000" pitchFamily="17" charset="-128"/>
              </a:rPr>
              <a:t>）一度は指定のラベルメッセージを付して使用</a:t>
            </a:r>
            <a:endParaRPr lang="en-US" altLang="ja-JP" sz="8000" dirty="0">
              <a:latin typeface="BIZ UD明朝 Medium" panose="02020500000000000000" pitchFamily="17" charset="-128"/>
              <a:ea typeface="BIZ UD明朝 Medium" panose="02020500000000000000" pitchFamily="17" charset="-128"/>
            </a:endParaRPr>
          </a:p>
          <a:p>
            <a:pPr marL="0" indent="0">
              <a:buNone/>
            </a:pPr>
            <a:r>
              <a:rPr lang="ja-JP" altLang="en-US" sz="8000" dirty="0">
                <a:latin typeface="BIZ UD明朝 Medium" panose="02020500000000000000" pitchFamily="17" charset="-128"/>
                <a:ea typeface="BIZ UD明朝 Medium" panose="02020500000000000000" pitchFamily="17" charset="-128"/>
              </a:rPr>
              <a:t>　（</a:t>
            </a:r>
            <a:r>
              <a:rPr lang="en-US" altLang="ja-JP" sz="8000" dirty="0">
                <a:latin typeface="BIZ UD明朝 Medium" panose="02020500000000000000" pitchFamily="17" charset="-128"/>
                <a:ea typeface="BIZ UD明朝 Medium" panose="02020500000000000000" pitchFamily="17" charset="-128"/>
              </a:rPr>
              <a:t>c</a:t>
            </a:r>
            <a:r>
              <a:rPr lang="ja-JP" altLang="en-US" sz="8000" dirty="0">
                <a:latin typeface="BIZ UD明朝 Medium" panose="02020500000000000000" pitchFamily="17" charset="-128"/>
                <a:ea typeface="BIZ UD明朝 Medium" panose="02020500000000000000" pitchFamily="17" charset="-128"/>
              </a:rPr>
              <a:t>） 製品に隣接して置かれる場合、カタログ、パンフレット等にライセ </a:t>
            </a:r>
            <a:endParaRPr lang="en-US" altLang="ja-JP" sz="8000" dirty="0">
              <a:latin typeface="BIZ UD明朝 Medium" panose="02020500000000000000" pitchFamily="17" charset="-128"/>
              <a:ea typeface="BIZ UD明朝 Medium" panose="02020500000000000000" pitchFamily="17" charset="-128"/>
            </a:endParaRPr>
          </a:p>
          <a:p>
            <a:pPr marL="0" indent="0">
              <a:buNone/>
            </a:pPr>
            <a:r>
              <a:rPr lang="en-US" altLang="ja-JP" sz="8000" dirty="0">
                <a:latin typeface="BIZ UD明朝 Medium" panose="02020500000000000000" pitchFamily="17" charset="-128"/>
                <a:ea typeface="BIZ UD明朝 Medium" panose="02020500000000000000" pitchFamily="17" charset="-128"/>
              </a:rPr>
              <a:t>              </a:t>
            </a:r>
            <a:r>
              <a:rPr lang="ja-JP" altLang="en-US" sz="8000" dirty="0">
                <a:latin typeface="BIZ UD明朝 Medium" panose="02020500000000000000" pitchFamily="17" charset="-128"/>
                <a:ea typeface="BIZ UD明朝 Medium" panose="02020500000000000000" pitchFamily="17" charset="-128"/>
              </a:rPr>
              <a:t>ンス番号なしで使用可能</a:t>
            </a:r>
            <a:endParaRPr lang="en-US" altLang="ja-JP" sz="8000" dirty="0">
              <a:latin typeface="BIZ UD明朝 Medium" panose="02020500000000000000" pitchFamily="17" charset="-128"/>
              <a:ea typeface="BIZ UD明朝 Medium" panose="02020500000000000000" pitchFamily="17" charset="-128"/>
            </a:endParaRPr>
          </a:p>
          <a:p>
            <a:pPr marL="0" indent="0">
              <a:buNone/>
            </a:pPr>
            <a:r>
              <a:rPr lang="ja-JP" altLang="en-US" sz="8000" dirty="0">
                <a:latin typeface="BIZ UD明朝 Medium" panose="02020500000000000000" pitchFamily="17" charset="-128"/>
                <a:ea typeface="BIZ UD明朝 Medium" panose="02020500000000000000" pitchFamily="17" charset="-128"/>
              </a:rPr>
              <a:t>　（</a:t>
            </a:r>
            <a:r>
              <a:rPr lang="en-US" altLang="ja-JP" sz="8000" dirty="0">
                <a:latin typeface="BIZ UD明朝 Medium" panose="02020500000000000000" pitchFamily="17" charset="-128"/>
                <a:ea typeface="BIZ UD明朝 Medium" panose="02020500000000000000" pitchFamily="17" charset="-128"/>
              </a:rPr>
              <a:t>d</a:t>
            </a:r>
            <a:r>
              <a:rPr lang="ja-JP" altLang="en-US" sz="8000" dirty="0">
                <a:latin typeface="BIZ UD明朝 Medium" panose="02020500000000000000" pitchFamily="17" charset="-128"/>
                <a:ea typeface="BIZ UD明朝 Medium" panose="02020500000000000000" pitchFamily="17" charset="-128"/>
              </a:rPr>
              <a:t>）該当する製品には、認証供給者のライセンス番号を付した商標が製品上に</a:t>
            </a:r>
            <a:endParaRPr lang="en-US" altLang="ja-JP" sz="8000" dirty="0">
              <a:latin typeface="BIZ UD明朝 Medium" panose="02020500000000000000" pitchFamily="17" charset="-128"/>
              <a:ea typeface="BIZ UD明朝 Medium" panose="02020500000000000000" pitchFamily="17" charset="-128"/>
            </a:endParaRPr>
          </a:p>
          <a:p>
            <a:pPr marL="0" indent="0">
              <a:buNone/>
            </a:pPr>
            <a:r>
              <a:rPr lang="en-US" altLang="ja-JP" sz="8000" dirty="0">
                <a:latin typeface="BIZ UD明朝 Medium" panose="02020500000000000000" pitchFamily="17" charset="-128"/>
                <a:ea typeface="BIZ UD明朝 Medium" panose="02020500000000000000" pitchFamily="17" charset="-128"/>
              </a:rPr>
              <a:t>              </a:t>
            </a:r>
            <a:r>
              <a:rPr lang="ja-JP" altLang="en-US" sz="8000" dirty="0">
                <a:latin typeface="BIZ UD明朝 Medium" panose="02020500000000000000" pitchFamily="17" charset="-128"/>
                <a:ea typeface="BIZ UD明朝 Medium" panose="02020500000000000000" pitchFamily="17" charset="-128"/>
              </a:rPr>
              <a:t>付されていること等</a:t>
            </a:r>
            <a:endParaRPr lang="en-US" altLang="ja-JP" sz="8000" dirty="0">
              <a:latin typeface="BIZ UD明朝 Medium" panose="02020500000000000000" pitchFamily="17" charset="-128"/>
              <a:ea typeface="BIZ UD明朝 Medium" panose="02020500000000000000" pitchFamily="17" charset="-128"/>
            </a:endParaRPr>
          </a:p>
          <a:p>
            <a:pPr marL="0" indent="0">
              <a:buNone/>
            </a:pPr>
            <a:r>
              <a:rPr lang="ja-JP" altLang="en-US" sz="8000" dirty="0">
                <a:latin typeface="BIZ UD明朝 Medium" panose="02020500000000000000" pitchFamily="17" charset="-128"/>
                <a:ea typeface="BIZ UD明朝 Medium" panose="02020500000000000000" pitchFamily="17" charset="-128"/>
              </a:rPr>
              <a:t>　</a:t>
            </a:r>
            <a:r>
              <a:rPr lang="en-US" altLang="ja-JP" sz="8000" dirty="0">
                <a:latin typeface="BIZ UD明朝 Medium" panose="02020500000000000000" pitchFamily="17" charset="-128"/>
                <a:ea typeface="BIZ UD明朝 Medium" panose="02020500000000000000" pitchFamily="17" charset="-128"/>
              </a:rPr>
              <a:t> </a:t>
            </a:r>
          </a:p>
          <a:p>
            <a:pPr marL="0" indent="0">
              <a:buNone/>
            </a:pPr>
            <a:r>
              <a:rPr lang="ja-JP" altLang="en-US" sz="9600" b="1" dirty="0">
                <a:solidFill>
                  <a:schemeClr val="tx1"/>
                </a:solidFill>
                <a:latin typeface="+mn-ea"/>
              </a:rPr>
              <a:t>規準文書</a:t>
            </a:r>
            <a:r>
              <a:rPr lang="en-US" altLang="ja-JP" sz="9600" b="1" dirty="0">
                <a:solidFill>
                  <a:schemeClr val="tx1"/>
                </a:solidFill>
                <a:latin typeface="+mn-ea"/>
              </a:rPr>
              <a:t>6</a:t>
            </a:r>
            <a:r>
              <a:rPr lang="ja-JP" altLang="en-US" sz="9600" b="1" dirty="0">
                <a:solidFill>
                  <a:schemeClr val="tx1"/>
                </a:solidFill>
                <a:latin typeface="+mn-ea"/>
              </a:rPr>
              <a:t>－</a:t>
            </a:r>
            <a:r>
              <a:rPr lang="en-US" altLang="ja-JP" sz="9600" b="1" dirty="0">
                <a:solidFill>
                  <a:schemeClr val="tx1"/>
                </a:solidFill>
                <a:latin typeface="+mn-ea"/>
              </a:rPr>
              <a:t>1</a:t>
            </a:r>
            <a:r>
              <a:rPr lang="ja-JP" altLang="en-US" sz="9600" b="1" dirty="0">
                <a:solidFill>
                  <a:schemeClr val="tx1"/>
                </a:solidFill>
                <a:latin typeface="+mn-ea"/>
              </a:rPr>
              <a:t>「</a:t>
            </a:r>
            <a:r>
              <a:rPr lang="en-US" altLang="ja-JP" sz="9600" b="1" dirty="0">
                <a:solidFill>
                  <a:schemeClr val="tx1"/>
                </a:solidFill>
                <a:latin typeface="+mn-ea"/>
              </a:rPr>
              <a:t>SGEC/PEFC</a:t>
            </a:r>
            <a:r>
              <a:rPr lang="ja-JP" altLang="en-US" sz="9600" b="1" dirty="0">
                <a:solidFill>
                  <a:schemeClr val="tx1"/>
                </a:solidFill>
                <a:latin typeface="+mn-ea"/>
              </a:rPr>
              <a:t>ジャパンによる</a:t>
            </a:r>
            <a:r>
              <a:rPr lang="en-US" altLang="ja-JP" sz="9600" b="1" dirty="0">
                <a:solidFill>
                  <a:schemeClr val="tx1"/>
                </a:solidFill>
                <a:latin typeface="+mn-ea"/>
              </a:rPr>
              <a:t>SGEC</a:t>
            </a:r>
            <a:r>
              <a:rPr lang="ja-JP" altLang="en-US" sz="9600" b="1" dirty="0">
                <a:solidFill>
                  <a:schemeClr val="tx1"/>
                </a:solidFill>
                <a:latin typeface="+mn-ea"/>
              </a:rPr>
              <a:t>商標使用ライセンスの発行」</a:t>
            </a:r>
            <a:endParaRPr lang="en-US" altLang="ja-JP" sz="9600" b="1" dirty="0">
              <a:solidFill>
                <a:schemeClr val="tx1"/>
              </a:solidFill>
              <a:latin typeface="+mn-ea"/>
            </a:endParaRPr>
          </a:p>
          <a:p>
            <a:pPr marL="0" indent="0">
              <a:buNone/>
            </a:pPr>
            <a:r>
              <a:rPr lang="ja-JP" altLang="en-US" sz="8000" b="1" dirty="0">
                <a:latin typeface="+mn-ea"/>
              </a:rPr>
              <a:t>　　　　　　　　　　　　　　　　　　　　　　　　　　　　　　　　</a:t>
            </a:r>
            <a:r>
              <a:rPr lang="ja-JP" altLang="en-US" sz="8000" dirty="0">
                <a:latin typeface="+mn-ea"/>
              </a:rPr>
              <a:t>（共通）</a:t>
            </a:r>
            <a:endParaRPr lang="en-US" altLang="ja-JP" sz="8000" dirty="0">
              <a:latin typeface="+mn-ea"/>
            </a:endParaRPr>
          </a:p>
          <a:p>
            <a:pPr marL="0" indent="0">
              <a:buNone/>
            </a:pPr>
            <a:r>
              <a:rPr lang="ja-JP" altLang="en-US" sz="8000" b="1" dirty="0">
                <a:latin typeface="BIZ UD明朝 Medium" panose="02020500000000000000" pitchFamily="17" charset="-128"/>
                <a:ea typeface="BIZ UD明朝 Medium" panose="02020500000000000000" pitchFamily="17" charset="-128"/>
              </a:rPr>
              <a:t>　</a:t>
            </a:r>
            <a:r>
              <a:rPr lang="en-US" altLang="ja-JP" sz="8000" dirty="0">
                <a:latin typeface="BIZ UD明朝 Medium" panose="02020500000000000000" pitchFamily="17" charset="-128"/>
                <a:ea typeface="BIZ UD明朝 Medium" panose="02020500000000000000" pitchFamily="17" charset="-128"/>
              </a:rPr>
              <a:t>SGEC</a:t>
            </a:r>
            <a:r>
              <a:rPr lang="ja-JP" altLang="en-US" sz="8000" dirty="0">
                <a:latin typeface="BIZ UD明朝 Medium" panose="02020500000000000000" pitchFamily="17" charset="-128"/>
                <a:ea typeface="BIZ UD明朝 Medium" panose="02020500000000000000" pitchFamily="17" charset="-128"/>
              </a:rPr>
              <a:t>商標使用ライセンスの発行についての要件等について規定</a:t>
            </a:r>
            <a:endParaRPr lang="en-US" altLang="ja-JP" sz="8000" dirty="0">
              <a:latin typeface="BIZ UD明朝 Medium" panose="02020500000000000000" pitchFamily="17" charset="-128"/>
              <a:ea typeface="BIZ UD明朝 Medium" panose="02020500000000000000" pitchFamily="17" charset="-128"/>
            </a:endParaRPr>
          </a:p>
          <a:p>
            <a:pPr marL="0" indent="0">
              <a:buNone/>
            </a:pPr>
            <a:endParaRPr lang="en-US" altLang="ja-JP" sz="8000" dirty="0">
              <a:latin typeface="BIZ UD明朝 Medium" panose="02020500000000000000" pitchFamily="17" charset="-128"/>
              <a:ea typeface="BIZ UD明朝 Medium" panose="02020500000000000000" pitchFamily="17" charset="-128"/>
            </a:endParaRPr>
          </a:p>
          <a:p>
            <a:pPr marL="0" indent="0">
              <a:buNone/>
            </a:pPr>
            <a:r>
              <a:rPr lang="ja-JP" altLang="en-US" sz="8000" dirty="0">
                <a:latin typeface="BIZ UD明朝 Medium" panose="02020500000000000000" pitchFamily="17" charset="-128"/>
                <a:ea typeface="BIZ UD明朝 Medium" panose="02020500000000000000" pitchFamily="17" charset="-128"/>
              </a:rPr>
              <a:t>　（改正のポイント）</a:t>
            </a:r>
            <a:r>
              <a:rPr lang="ja-JP" altLang="en-US" sz="8000" b="1" dirty="0">
                <a:latin typeface="BIZ UD明朝 Medium" panose="02020500000000000000" pitchFamily="17" charset="-128"/>
                <a:ea typeface="BIZ UD明朝 Medium" panose="02020500000000000000" pitchFamily="17" charset="-128"/>
              </a:rPr>
              <a:t>　　　　</a:t>
            </a:r>
            <a:r>
              <a:rPr lang="en-US" altLang="ja-JP" sz="8000" dirty="0">
                <a:latin typeface="BIZ UD明朝 Medium" panose="02020500000000000000" pitchFamily="17" charset="-128"/>
                <a:ea typeface="BIZ UD明朝 Medium" panose="02020500000000000000" pitchFamily="17" charset="-128"/>
              </a:rPr>
              <a:t>PEFC</a:t>
            </a:r>
            <a:r>
              <a:rPr lang="ja-JP" altLang="en-US" sz="8000" dirty="0">
                <a:latin typeface="BIZ UD明朝 Medium" panose="02020500000000000000" pitchFamily="17" charset="-128"/>
                <a:ea typeface="BIZ UD明朝 Medium" panose="02020500000000000000" pitchFamily="17" charset="-128"/>
              </a:rPr>
              <a:t>規定を踏まえ整理</a:t>
            </a:r>
            <a:endParaRPr lang="en-US" altLang="ja-JP" sz="8000" dirty="0">
              <a:latin typeface="BIZ UD明朝 Medium" panose="02020500000000000000" pitchFamily="17" charset="-128"/>
              <a:ea typeface="BIZ UD明朝 Medium" panose="02020500000000000000" pitchFamily="17" charset="-128"/>
            </a:endParaRPr>
          </a:p>
          <a:p>
            <a:pPr marL="0" indent="0">
              <a:buNone/>
            </a:pPr>
            <a:endParaRPr lang="en-US" altLang="ja-JP" sz="6000" b="1" dirty="0"/>
          </a:p>
          <a:p>
            <a:pPr marL="0" indent="0">
              <a:buNone/>
            </a:pPr>
            <a:r>
              <a:rPr lang="ja-JP" altLang="en-US" sz="6000" b="1" dirty="0"/>
              <a:t>　　　　　　　　</a:t>
            </a:r>
            <a:r>
              <a:rPr lang="ja-JP" altLang="en-US" sz="6000" dirty="0"/>
              <a:t>　　　　　　　　　　　　　　　　　　　　　　　　　　　</a:t>
            </a:r>
            <a:r>
              <a:rPr lang="ja-JP" altLang="en-US" sz="5000" dirty="0"/>
              <a:t>　　　　　　</a:t>
            </a:r>
            <a:endParaRPr kumimoji="1" lang="ja-JP" altLang="en-US" dirty="0"/>
          </a:p>
        </p:txBody>
      </p:sp>
      <p:sp>
        <p:nvSpPr>
          <p:cNvPr id="4" name="スライド番号プレースホルダー 3"/>
          <p:cNvSpPr>
            <a:spLocks noGrp="1"/>
          </p:cNvSpPr>
          <p:nvPr>
            <p:ph type="sldNum" sz="quarter" idx="12"/>
          </p:nvPr>
        </p:nvSpPr>
        <p:spPr>
          <a:xfrm>
            <a:off x="525569" y="602112"/>
            <a:ext cx="779767" cy="640446"/>
          </a:xfrm>
        </p:spPr>
        <p:txBody>
          <a:bodyPr/>
          <a:lstStyle/>
          <a:p>
            <a:r>
              <a:rPr lang="en-US" altLang="ja-JP" b="1" dirty="0">
                <a:solidFill>
                  <a:schemeClr val="bg1"/>
                </a:solidFill>
              </a:rPr>
              <a:t>11</a:t>
            </a:r>
            <a:endParaRPr lang="en-US" b="1" dirty="0">
              <a:solidFill>
                <a:schemeClr val="bg1"/>
              </a:solidFill>
            </a:endParaRPr>
          </a:p>
        </p:txBody>
      </p:sp>
    </p:spTree>
    <p:extLst>
      <p:ext uri="{BB962C8B-B14F-4D97-AF65-F5344CB8AC3E}">
        <p14:creationId xmlns:p14="http://schemas.microsoft.com/office/powerpoint/2010/main" val="3069942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F428D2F-43B1-4A85-89A6-6604281D1539}"/>
              </a:ext>
            </a:extLst>
          </p:cNvPr>
          <p:cNvSpPr>
            <a:spLocks noGrp="1"/>
          </p:cNvSpPr>
          <p:nvPr>
            <p:ph type="title"/>
          </p:nvPr>
        </p:nvSpPr>
        <p:spPr>
          <a:xfrm>
            <a:off x="1860715" y="787782"/>
            <a:ext cx="8911687" cy="1280890"/>
          </a:xfrm>
        </p:spPr>
        <p:txBody>
          <a:bodyPr>
            <a:normAutofit/>
          </a:bodyPr>
          <a:lstStyle/>
          <a:p>
            <a:r>
              <a:rPr lang="ja-JP" altLang="en-US" sz="2400" b="1" dirty="0">
                <a:solidFill>
                  <a:schemeClr val="tx1"/>
                </a:solidFill>
                <a:latin typeface="+mn-ea"/>
                <a:ea typeface="+mn-ea"/>
              </a:rPr>
              <a:t>ガイド文書７「</a:t>
            </a:r>
            <a:r>
              <a:rPr lang="en-US" altLang="ja-JP" sz="2400" b="1" dirty="0">
                <a:solidFill>
                  <a:schemeClr val="tx1"/>
                </a:solidFill>
                <a:latin typeface="+mn-ea"/>
                <a:ea typeface="+mn-ea"/>
              </a:rPr>
              <a:t>SGEC</a:t>
            </a:r>
            <a:r>
              <a:rPr lang="ja-JP" altLang="en-US" sz="2400" b="1" dirty="0">
                <a:solidFill>
                  <a:schemeClr val="tx1"/>
                </a:solidFill>
                <a:latin typeface="+mn-ea"/>
                <a:ea typeface="+mn-ea"/>
              </a:rPr>
              <a:t>情報及び登録システム－データに関する要求事項　　　　　　　　　　　　　　</a:t>
            </a:r>
            <a:r>
              <a:rPr lang="ja-JP" altLang="en-US" sz="2000" b="1" dirty="0">
                <a:solidFill>
                  <a:schemeClr val="tx1"/>
                </a:solidFill>
                <a:latin typeface="+mn-ea"/>
                <a:ea typeface="+mn-ea"/>
              </a:rPr>
              <a:t>（</a:t>
            </a:r>
            <a:r>
              <a:rPr lang="en-US" altLang="ja-JP" sz="2000" b="1" dirty="0">
                <a:solidFill>
                  <a:schemeClr val="tx1"/>
                </a:solidFill>
                <a:latin typeface="+mn-ea"/>
                <a:ea typeface="+mn-ea"/>
              </a:rPr>
              <a:t>SGEC/PEFC</a:t>
            </a:r>
            <a:r>
              <a:rPr lang="ja-JP" altLang="en-US" sz="2000" b="1" dirty="0">
                <a:solidFill>
                  <a:schemeClr val="tx1"/>
                </a:solidFill>
                <a:latin typeface="+mn-ea"/>
                <a:ea typeface="+mn-ea"/>
              </a:rPr>
              <a:t>ジャパン）</a:t>
            </a:r>
            <a:endParaRPr kumimoji="1" lang="ja-JP" altLang="en-US" sz="2000" b="1" dirty="0">
              <a:solidFill>
                <a:schemeClr val="tx1"/>
              </a:solidFill>
              <a:latin typeface="+mn-ea"/>
              <a:ea typeface="+mn-ea"/>
            </a:endParaRPr>
          </a:p>
        </p:txBody>
      </p:sp>
      <p:sp>
        <p:nvSpPr>
          <p:cNvPr id="3" name="コンテンツ プレースホルダー 2">
            <a:extLst>
              <a:ext uri="{FF2B5EF4-FFF2-40B4-BE49-F238E27FC236}">
                <a16:creationId xmlns:a16="http://schemas.microsoft.com/office/drawing/2014/main" xmlns="" id="{F3A7D6F8-ECBB-4B48-8789-A910AF7EF28E}"/>
              </a:ext>
            </a:extLst>
          </p:cNvPr>
          <p:cNvSpPr>
            <a:spLocks noGrp="1"/>
          </p:cNvSpPr>
          <p:nvPr>
            <p:ph idx="1"/>
          </p:nvPr>
        </p:nvSpPr>
        <p:spPr>
          <a:xfrm>
            <a:off x="1860715" y="1643806"/>
            <a:ext cx="9169185" cy="5035290"/>
          </a:xfrm>
        </p:spPr>
        <p:txBody>
          <a:bodyPr>
            <a:normAutofit fontScale="92500" lnSpcReduction="20000"/>
          </a:bodyPr>
          <a:lstStyle/>
          <a:p>
            <a:pPr marL="0" indent="0">
              <a:buNone/>
            </a:pPr>
            <a:r>
              <a:rPr lang="en-US" altLang="ja-JP" sz="2200" dirty="0">
                <a:latin typeface="BIZ UD明朝 Medium" panose="02020500000000000000" pitchFamily="17" charset="-128"/>
                <a:ea typeface="BIZ UD明朝 Medium" panose="02020500000000000000" pitchFamily="17" charset="-128"/>
              </a:rPr>
              <a:t>SGEC/PEFC</a:t>
            </a:r>
            <a:r>
              <a:rPr lang="ja-JP" altLang="en-US" sz="2200" dirty="0">
                <a:latin typeface="BIZ UD明朝 Medium" panose="02020500000000000000" pitchFamily="17" charset="-128"/>
                <a:ea typeface="BIZ UD明朝 Medium" panose="02020500000000000000" pitchFamily="17" charset="-128"/>
              </a:rPr>
              <a:t>関連データの登録に関する要求事項を規定</a:t>
            </a:r>
            <a:endParaRPr lang="en-US" altLang="ja-JP" sz="2200" dirty="0">
              <a:latin typeface="BIZ UD明朝 Medium" panose="02020500000000000000" pitchFamily="17" charset="-128"/>
              <a:ea typeface="BIZ UD明朝 Medium" panose="02020500000000000000" pitchFamily="17" charset="-128"/>
            </a:endParaRPr>
          </a:p>
          <a:p>
            <a:pPr marL="0" indent="0">
              <a:buNone/>
            </a:pPr>
            <a:endParaRPr lang="en-US" altLang="ja-JP" sz="2200" dirty="0">
              <a:latin typeface="BIZ UD明朝 Medium" panose="02020500000000000000" pitchFamily="17" charset="-128"/>
              <a:ea typeface="BIZ UD明朝 Medium" panose="02020500000000000000" pitchFamily="17" charset="-128"/>
            </a:endParaRPr>
          </a:p>
          <a:p>
            <a:pPr marL="0" indent="0">
              <a:buNone/>
            </a:pPr>
            <a:r>
              <a:rPr lang="ja-JP" altLang="en-US" sz="2200" dirty="0">
                <a:latin typeface="BIZ UD明朝 Medium" panose="02020500000000000000" pitchFamily="17" charset="-128"/>
                <a:ea typeface="BIZ UD明朝 Medium" panose="02020500000000000000" pitchFamily="17" charset="-128"/>
              </a:rPr>
              <a:t>（改正のポイント）</a:t>
            </a:r>
            <a:endParaRPr lang="en-US" altLang="ja-JP" sz="2200" dirty="0">
              <a:latin typeface="BIZ UD明朝 Medium" panose="02020500000000000000" pitchFamily="17" charset="-128"/>
              <a:ea typeface="BIZ UD明朝 Medium" panose="02020500000000000000" pitchFamily="17" charset="-128"/>
            </a:endParaRPr>
          </a:p>
          <a:p>
            <a:pPr marL="0" indent="0">
              <a:buNone/>
            </a:pPr>
            <a:r>
              <a:rPr lang="ja-JP" altLang="en-US" sz="2200" dirty="0">
                <a:latin typeface="BIZ UD明朝 Medium" panose="02020500000000000000" pitchFamily="17" charset="-128"/>
                <a:ea typeface="BIZ UD明朝 Medium" panose="02020500000000000000" pitchFamily="17" charset="-128"/>
              </a:rPr>
              <a:t>・改正</a:t>
            </a:r>
            <a:r>
              <a:rPr lang="en-US" altLang="ja-JP" sz="2200" dirty="0">
                <a:latin typeface="BIZ UD明朝 Medium" panose="02020500000000000000" pitchFamily="17" charset="-128"/>
                <a:ea typeface="BIZ UD明朝 Medium" panose="02020500000000000000" pitchFamily="17" charset="-128"/>
              </a:rPr>
              <a:t>PEFC</a:t>
            </a:r>
            <a:r>
              <a:rPr lang="ja-JP" altLang="en-US" sz="2200" dirty="0">
                <a:latin typeface="BIZ UD明朝 Medium" panose="02020500000000000000" pitchFamily="17" charset="-128"/>
                <a:ea typeface="BIZ UD明朝 Medium" panose="02020500000000000000" pitchFamily="17" charset="-128"/>
              </a:rPr>
              <a:t>規格を踏まえ、「</a:t>
            </a:r>
            <a:r>
              <a:rPr lang="en-US" altLang="ja-JP" sz="2200" dirty="0">
                <a:latin typeface="BIZ UD明朝 Medium" panose="02020500000000000000" pitchFamily="17" charset="-128"/>
                <a:ea typeface="BIZ UD明朝 Medium" panose="02020500000000000000" pitchFamily="17" charset="-128"/>
              </a:rPr>
              <a:t>SGEC</a:t>
            </a:r>
            <a:r>
              <a:rPr lang="ja-JP" altLang="en-US" sz="2200" dirty="0">
                <a:latin typeface="BIZ UD明朝 Medium" panose="02020500000000000000" pitchFamily="17" charset="-128"/>
                <a:ea typeface="BIZ UD明朝 Medium" panose="02020500000000000000" pitchFamily="17" charset="-128"/>
              </a:rPr>
              <a:t>情報及び登録システム」関連データは </a:t>
            </a:r>
            <a:endParaRPr lang="en-US" altLang="ja-JP" sz="2200" dirty="0">
              <a:latin typeface="BIZ UD明朝 Medium" panose="02020500000000000000" pitchFamily="17" charset="-128"/>
              <a:ea typeface="BIZ UD明朝 Medium" panose="02020500000000000000" pitchFamily="17" charset="-128"/>
            </a:endParaRPr>
          </a:p>
          <a:p>
            <a:pPr marL="0" indent="0">
              <a:buNone/>
            </a:pPr>
            <a:r>
              <a:rPr lang="en-US" altLang="ja-JP" sz="2200" dirty="0">
                <a:latin typeface="BIZ UD明朝 Medium" panose="02020500000000000000" pitchFamily="17" charset="-128"/>
                <a:ea typeface="BIZ UD明朝 Medium" panose="02020500000000000000" pitchFamily="17" charset="-128"/>
              </a:rPr>
              <a:t> </a:t>
            </a:r>
            <a:r>
              <a:rPr lang="ja-JP" altLang="en-US" sz="2200" dirty="0">
                <a:latin typeface="BIZ UD明朝 Medium" panose="02020500000000000000" pitchFamily="17" charset="-128"/>
                <a:ea typeface="BIZ UD明朝 Medium" panose="02020500000000000000" pitchFamily="17" charset="-128"/>
              </a:rPr>
              <a:t>「</a:t>
            </a:r>
            <a:r>
              <a:rPr lang="en-US" altLang="ja-JP" sz="2200" dirty="0">
                <a:latin typeface="BIZ UD明朝 Medium" panose="02020500000000000000" pitchFamily="17" charset="-128"/>
                <a:ea typeface="BIZ UD明朝 Medium" panose="02020500000000000000" pitchFamily="17" charset="-128"/>
              </a:rPr>
              <a:t>PEFC</a:t>
            </a:r>
            <a:r>
              <a:rPr lang="ja-JP" altLang="en-US" sz="2200" dirty="0">
                <a:latin typeface="BIZ UD明朝 Medium" panose="02020500000000000000" pitchFamily="17" charset="-128"/>
                <a:ea typeface="BIZ UD明朝 Medium" panose="02020500000000000000" pitchFamily="17" charset="-128"/>
              </a:rPr>
              <a:t>の情報及び登録システム」の一部として管理される旨明記（序論）</a:t>
            </a:r>
            <a:endParaRPr lang="en-US" altLang="ja-JP" sz="2200" dirty="0">
              <a:latin typeface="BIZ UD明朝 Medium" panose="02020500000000000000" pitchFamily="17" charset="-128"/>
              <a:ea typeface="BIZ UD明朝 Medium" panose="02020500000000000000" pitchFamily="17" charset="-128"/>
            </a:endParaRPr>
          </a:p>
          <a:p>
            <a:pPr marL="0" indent="0">
              <a:buNone/>
            </a:pPr>
            <a:endParaRPr lang="en-US" altLang="ja-JP" sz="2200" dirty="0">
              <a:latin typeface="BIZ UD明朝 Medium" panose="02020500000000000000" pitchFamily="17" charset="-128"/>
              <a:ea typeface="BIZ UD明朝 Medium" panose="02020500000000000000" pitchFamily="17" charset="-128"/>
            </a:endParaRPr>
          </a:p>
          <a:p>
            <a:pPr marL="0" indent="0">
              <a:buNone/>
            </a:pPr>
            <a:endParaRPr lang="en-US" altLang="ja-JP" sz="2200" dirty="0">
              <a:latin typeface="BIZ UD明朝 Medium" panose="02020500000000000000" pitchFamily="17" charset="-128"/>
              <a:ea typeface="BIZ UD明朝 Medium" panose="02020500000000000000" pitchFamily="17" charset="-128"/>
            </a:endParaRPr>
          </a:p>
          <a:p>
            <a:pPr marL="0" indent="0">
              <a:buNone/>
            </a:pPr>
            <a:r>
              <a:rPr lang="ja-JP" altLang="en-US" sz="2600" b="1" dirty="0">
                <a:solidFill>
                  <a:schemeClr val="tx1"/>
                </a:solidFill>
                <a:latin typeface="+mn-ea"/>
              </a:rPr>
              <a:t>ガイド文書８「</a:t>
            </a:r>
            <a:r>
              <a:rPr lang="en-US" altLang="ja-JP" sz="2600" b="1" dirty="0">
                <a:solidFill>
                  <a:schemeClr val="tx1"/>
                </a:solidFill>
                <a:latin typeface="+mn-ea"/>
              </a:rPr>
              <a:t>SGEC</a:t>
            </a:r>
            <a:r>
              <a:rPr lang="ja-JP" altLang="en-US" sz="2600" b="1" dirty="0">
                <a:solidFill>
                  <a:schemeClr val="tx1"/>
                </a:solidFill>
                <a:latin typeface="+mn-ea"/>
              </a:rPr>
              <a:t>苦情処理規則</a:t>
            </a:r>
            <a:r>
              <a:rPr lang="ja-JP" altLang="en-US" sz="2600" b="1" dirty="0">
                <a:latin typeface="+mn-ea"/>
              </a:rPr>
              <a:t>」　　　　　　</a:t>
            </a:r>
            <a:r>
              <a:rPr lang="ja-JP" altLang="en-US" sz="2600" dirty="0">
                <a:latin typeface="+mn-ea"/>
              </a:rPr>
              <a:t>（共通）</a:t>
            </a:r>
            <a:endParaRPr lang="en-US" altLang="ja-JP" sz="2600" dirty="0">
              <a:latin typeface="+mn-ea"/>
            </a:endParaRPr>
          </a:p>
          <a:p>
            <a:pPr marL="0" indent="0">
              <a:buNone/>
            </a:pPr>
            <a:r>
              <a:rPr lang="ja-JP" altLang="en-US" sz="2200" dirty="0">
                <a:latin typeface="BIZ UD明朝 Medium" panose="02020500000000000000" pitchFamily="17" charset="-128"/>
                <a:ea typeface="BIZ UD明朝 Medium" panose="02020500000000000000" pitchFamily="17" charset="-128"/>
              </a:rPr>
              <a:t>　苦情の申し出があった場合の手続きを規定</a:t>
            </a:r>
            <a:endParaRPr lang="en-US" altLang="ja-JP" sz="2200" dirty="0">
              <a:latin typeface="BIZ UD明朝 Medium" panose="02020500000000000000" pitchFamily="17" charset="-128"/>
              <a:ea typeface="BIZ UD明朝 Medium" panose="02020500000000000000" pitchFamily="17" charset="-128"/>
            </a:endParaRPr>
          </a:p>
          <a:p>
            <a:pPr marL="0" indent="0">
              <a:buNone/>
            </a:pPr>
            <a:endParaRPr lang="en-US" altLang="ja-JP" sz="2200" dirty="0">
              <a:latin typeface="BIZ UD明朝 Medium" panose="02020500000000000000" pitchFamily="17" charset="-128"/>
              <a:ea typeface="BIZ UD明朝 Medium" panose="02020500000000000000" pitchFamily="17" charset="-128"/>
            </a:endParaRPr>
          </a:p>
          <a:p>
            <a:pPr marL="0" indent="0">
              <a:buNone/>
            </a:pPr>
            <a:r>
              <a:rPr lang="ja-JP" altLang="en-US" sz="2200" dirty="0">
                <a:latin typeface="BIZ UD明朝 Medium" panose="02020500000000000000" pitchFamily="17" charset="-128"/>
                <a:ea typeface="BIZ UD明朝 Medium" panose="02020500000000000000" pitchFamily="17" charset="-128"/>
              </a:rPr>
              <a:t>（改正のポイント）</a:t>
            </a:r>
            <a:endParaRPr lang="en-US" altLang="ja-JP" sz="2200" dirty="0">
              <a:latin typeface="BIZ UD明朝 Medium" panose="02020500000000000000" pitchFamily="17" charset="-128"/>
              <a:ea typeface="BIZ UD明朝 Medium" panose="02020500000000000000" pitchFamily="17" charset="-128"/>
            </a:endParaRPr>
          </a:p>
          <a:p>
            <a:pPr marL="0" indent="0">
              <a:buNone/>
            </a:pPr>
            <a:r>
              <a:rPr kumimoji="1" lang="ja-JP" altLang="en-US" sz="2200" dirty="0">
                <a:latin typeface="BIZ UD明朝 Medium" panose="02020500000000000000" pitchFamily="17" charset="-128"/>
                <a:ea typeface="BIZ UD明朝 Medium" panose="02020500000000000000" pitchFamily="17" charset="-128"/>
              </a:rPr>
              <a:t>・現行の関連する文書を統合するとともに</a:t>
            </a:r>
            <a:r>
              <a:rPr kumimoji="1" lang="en-US" altLang="ja-JP" sz="2200" dirty="0">
                <a:latin typeface="BIZ UD明朝 Medium" panose="02020500000000000000" pitchFamily="17" charset="-128"/>
                <a:ea typeface="BIZ UD明朝 Medium" panose="02020500000000000000" pitchFamily="17" charset="-128"/>
              </a:rPr>
              <a:t>PEFC</a:t>
            </a:r>
            <a:r>
              <a:rPr kumimoji="1" lang="ja-JP" altLang="en-US" sz="2200" dirty="0">
                <a:latin typeface="BIZ UD明朝 Medium" panose="02020500000000000000" pitchFamily="17" charset="-128"/>
                <a:ea typeface="BIZ UD明朝 Medium" panose="02020500000000000000" pitchFamily="17" charset="-128"/>
              </a:rPr>
              <a:t>の手順を</a:t>
            </a:r>
            <a:endParaRPr kumimoji="1" lang="en-US" altLang="ja-JP" sz="2200" dirty="0">
              <a:latin typeface="BIZ UD明朝 Medium" panose="02020500000000000000" pitchFamily="17" charset="-128"/>
              <a:ea typeface="BIZ UD明朝 Medium" panose="02020500000000000000" pitchFamily="17" charset="-128"/>
            </a:endParaRPr>
          </a:p>
          <a:p>
            <a:pPr marL="0" indent="0">
              <a:buNone/>
            </a:pPr>
            <a:r>
              <a:rPr kumimoji="1" lang="ja-JP" altLang="en-US" sz="2200" dirty="0">
                <a:latin typeface="BIZ UD明朝 Medium" panose="02020500000000000000" pitchFamily="17" charset="-128"/>
                <a:ea typeface="BIZ UD明朝 Medium" panose="02020500000000000000" pitchFamily="17" charset="-128"/>
              </a:rPr>
              <a:t>　踏まえ整理</a:t>
            </a:r>
            <a:endParaRPr kumimoji="1" lang="en-US" altLang="ja-JP" sz="2200" dirty="0">
              <a:latin typeface="BIZ UD明朝 Medium" panose="02020500000000000000" pitchFamily="17" charset="-128"/>
              <a:ea typeface="BIZ UD明朝 Medium" panose="02020500000000000000" pitchFamily="17" charset="-128"/>
            </a:endParaRPr>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xmlns="" id="{021F03C3-4698-41AA-AFD5-B18384DB1F15}"/>
              </a:ext>
            </a:extLst>
          </p:cNvPr>
          <p:cNvSpPr>
            <a:spLocks noGrp="1"/>
          </p:cNvSpPr>
          <p:nvPr>
            <p:ph type="sldNum" sz="quarter" idx="12"/>
          </p:nvPr>
        </p:nvSpPr>
        <p:spPr>
          <a:xfrm>
            <a:off x="531812" y="787782"/>
            <a:ext cx="779767" cy="365125"/>
          </a:xfrm>
        </p:spPr>
        <p:txBody>
          <a:bodyPr/>
          <a:lstStyle/>
          <a:p>
            <a:r>
              <a:rPr lang="en-US" altLang="ja-JP" b="1" dirty="0">
                <a:solidFill>
                  <a:schemeClr val="bg1"/>
                </a:solidFill>
              </a:rPr>
              <a:t>12</a:t>
            </a:r>
            <a:endParaRPr lang="en-US" b="1" dirty="0">
              <a:solidFill>
                <a:schemeClr val="bg1"/>
              </a:solidFill>
            </a:endParaRPr>
          </a:p>
        </p:txBody>
      </p:sp>
    </p:spTree>
    <p:extLst>
      <p:ext uri="{BB962C8B-B14F-4D97-AF65-F5344CB8AC3E}">
        <p14:creationId xmlns:p14="http://schemas.microsoft.com/office/powerpoint/2010/main" val="3393251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2115129" y="1717541"/>
            <a:ext cx="9376655" cy="4707924"/>
          </a:xfrm>
        </p:spPr>
        <p:txBody>
          <a:bodyPr vert="horz">
            <a:normAutofit fontScale="25000" lnSpcReduction="20000"/>
          </a:bodyPr>
          <a:lstStyle/>
          <a:p>
            <a:endParaRPr lang="en-US" altLang="ja-JP" dirty="0"/>
          </a:p>
          <a:p>
            <a:endParaRPr lang="en-US" altLang="ja-JP" sz="5000" dirty="0"/>
          </a:p>
          <a:p>
            <a:pPr marL="0" indent="0">
              <a:buNone/>
            </a:pPr>
            <a:r>
              <a:rPr lang="en-US" altLang="ja-JP" sz="7400" dirty="0"/>
              <a:t> </a:t>
            </a:r>
            <a:r>
              <a:rPr lang="en-US" altLang="ja-JP" sz="9600" b="1" dirty="0"/>
              <a:t>2021 </a:t>
            </a:r>
            <a:r>
              <a:rPr lang="ja-JP" altLang="en-US" sz="9600" b="1" dirty="0"/>
              <a:t>年 </a:t>
            </a:r>
            <a:r>
              <a:rPr lang="en-US" altLang="ja-JP" sz="9600" b="1" dirty="0"/>
              <a:t>1 </a:t>
            </a:r>
            <a:r>
              <a:rPr lang="ja-JP" altLang="en-US" sz="9600" b="1" dirty="0"/>
              <a:t>月</a:t>
            </a:r>
            <a:r>
              <a:rPr lang="en-US" altLang="ja-JP" sz="9600" b="1" dirty="0"/>
              <a:t>- 2 </a:t>
            </a:r>
            <a:r>
              <a:rPr lang="ja-JP" altLang="en-US" sz="9600" b="1" dirty="0"/>
              <a:t>月　　 パブリックコメントを受け必要に応じ修正 </a:t>
            </a:r>
            <a:endParaRPr lang="en-US" altLang="ja-JP" sz="9600" b="1" dirty="0"/>
          </a:p>
          <a:p>
            <a:pPr marL="0" indent="0">
              <a:buNone/>
            </a:pPr>
            <a:endParaRPr lang="en-US" altLang="ja-JP" sz="7400" b="1" dirty="0"/>
          </a:p>
          <a:p>
            <a:pPr marL="0" indent="0">
              <a:buNone/>
            </a:pPr>
            <a:r>
              <a:rPr lang="en-US" altLang="ja-JP" sz="5000" b="1" dirty="0"/>
              <a:t> </a:t>
            </a:r>
            <a:r>
              <a:rPr lang="en-US" altLang="ja-JP" sz="9600" b="1" dirty="0"/>
              <a:t>2021 </a:t>
            </a:r>
            <a:r>
              <a:rPr lang="ja-JP" altLang="en-US" sz="9600" b="1" dirty="0"/>
              <a:t>年 </a:t>
            </a:r>
            <a:r>
              <a:rPr lang="en-US" altLang="ja-JP" sz="9600" b="1" dirty="0"/>
              <a:t>3 </a:t>
            </a:r>
            <a:r>
              <a:rPr lang="ja-JP" altLang="en-US" sz="9600" b="1" dirty="0"/>
              <a:t>月  </a:t>
            </a:r>
            <a:r>
              <a:rPr lang="en-US" altLang="ja-JP" sz="9600" b="1" dirty="0"/>
              <a:t>2</a:t>
            </a:r>
            <a:r>
              <a:rPr lang="ja-JP" altLang="en-US" sz="9600" b="1" dirty="0"/>
              <a:t>日　　　　  規格管理委員会　 最終案作成 </a:t>
            </a:r>
            <a:endParaRPr lang="en-US" altLang="ja-JP" sz="9600" b="1" dirty="0"/>
          </a:p>
          <a:p>
            <a:pPr marL="0" indent="0">
              <a:buNone/>
            </a:pPr>
            <a:r>
              <a:rPr lang="ja-JP" altLang="en-US" sz="5000" b="1" dirty="0"/>
              <a:t>　　　　　　　　　　　　　　　　　　　　　　　　　　　　　　　</a:t>
            </a:r>
            <a:endParaRPr lang="en-US" altLang="ja-JP" sz="5000" b="1" dirty="0"/>
          </a:p>
          <a:p>
            <a:pPr marL="0" indent="0">
              <a:buNone/>
            </a:pPr>
            <a:r>
              <a:rPr lang="ja-JP" altLang="en-US" sz="5000" b="1" dirty="0"/>
              <a:t> </a:t>
            </a:r>
            <a:r>
              <a:rPr lang="en-US" altLang="ja-JP" sz="9600" b="1" dirty="0"/>
              <a:t>2021 </a:t>
            </a:r>
            <a:r>
              <a:rPr lang="ja-JP" altLang="en-US" sz="9600" b="1" dirty="0"/>
              <a:t>年 </a:t>
            </a:r>
            <a:r>
              <a:rPr lang="en-US" altLang="ja-JP" sz="9600" b="1" dirty="0"/>
              <a:t>3 </a:t>
            </a:r>
            <a:r>
              <a:rPr lang="ja-JP" altLang="en-US" sz="9600" b="1" dirty="0"/>
              <a:t>月 </a:t>
            </a:r>
            <a:r>
              <a:rPr lang="en-US" altLang="ja-JP" sz="9600" b="1" dirty="0"/>
              <a:t>30</a:t>
            </a:r>
            <a:r>
              <a:rPr lang="ja-JP" altLang="en-US" sz="9600" b="1" dirty="0"/>
              <a:t>日　　　　   評議委員会、理事会 　最終案決定 </a:t>
            </a:r>
            <a:endParaRPr lang="en-US" altLang="ja-JP" sz="9600" b="1" dirty="0"/>
          </a:p>
          <a:p>
            <a:pPr marL="0" indent="0">
              <a:buNone/>
            </a:pPr>
            <a:r>
              <a:rPr lang="en-US" altLang="ja-JP" sz="9600" b="1" dirty="0"/>
              <a:t>                          </a:t>
            </a:r>
            <a:r>
              <a:rPr lang="ja-JP" altLang="en-US" sz="9600" b="1" dirty="0"/>
              <a:t>　　　</a:t>
            </a:r>
            <a:r>
              <a:rPr lang="en-US" altLang="ja-JP" sz="9600" b="1" dirty="0"/>
              <a:t>  </a:t>
            </a:r>
            <a:r>
              <a:rPr lang="ja-JP" altLang="en-US" sz="9600" b="1" dirty="0"/>
              <a:t> </a:t>
            </a:r>
            <a:r>
              <a:rPr lang="en-US" altLang="ja-JP" sz="9600" b="1" dirty="0"/>
              <a:t>PEFC </a:t>
            </a:r>
            <a:r>
              <a:rPr lang="ja-JP" altLang="en-US" sz="9600" b="1" dirty="0"/>
              <a:t>に再承認申請 </a:t>
            </a:r>
            <a:endParaRPr lang="en-US" altLang="ja-JP" sz="9600" b="1" dirty="0"/>
          </a:p>
          <a:p>
            <a:pPr marL="0" indent="0">
              <a:buNone/>
            </a:pPr>
            <a:r>
              <a:rPr lang="ja-JP" altLang="en-US" sz="9600" b="1" dirty="0"/>
              <a:t>    　　　　　　　　　　</a:t>
            </a:r>
            <a:r>
              <a:rPr lang="en-US" altLang="ja-JP" sz="9600" b="1" dirty="0"/>
              <a:t>(</a:t>
            </a:r>
            <a:r>
              <a:rPr lang="ja-JP" altLang="en-US" sz="9600" b="1" dirty="0"/>
              <a:t>現行相互承認期間 </a:t>
            </a:r>
            <a:r>
              <a:rPr lang="en-US" altLang="ja-JP" sz="9600" b="1" dirty="0"/>
              <a:t>2021 </a:t>
            </a:r>
            <a:r>
              <a:rPr lang="ja-JP" altLang="en-US" sz="9600" b="1" dirty="0"/>
              <a:t>年</a:t>
            </a:r>
            <a:r>
              <a:rPr lang="en-US" altLang="ja-JP" sz="9600" b="1" dirty="0"/>
              <a:t>6 </a:t>
            </a:r>
            <a:r>
              <a:rPr lang="ja-JP" altLang="en-US" sz="9600" b="1" dirty="0"/>
              <a:t>月 </a:t>
            </a:r>
            <a:r>
              <a:rPr lang="en-US" altLang="ja-JP" sz="9600" b="1" dirty="0"/>
              <a:t>3 </a:t>
            </a:r>
            <a:r>
              <a:rPr lang="ja-JP" altLang="en-US" sz="9600" b="1" dirty="0"/>
              <a:t>日まで</a:t>
            </a:r>
            <a:r>
              <a:rPr lang="en-US" altLang="ja-JP" sz="9600" b="1" dirty="0"/>
              <a:t>)</a:t>
            </a:r>
          </a:p>
          <a:p>
            <a:pPr marL="0" indent="0">
              <a:buNone/>
            </a:pPr>
            <a:endParaRPr lang="ja-JP" altLang="en-US" sz="9600" b="1" dirty="0"/>
          </a:p>
          <a:p>
            <a:endParaRPr lang="en-US" altLang="ja-JP" sz="5000" b="1" dirty="0"/>
          </a:p>
          <a:p>
            <a:pPr marL="0" indent="0">
              <a:buNone/>
            </a:pPr>
            <a:r>
              <a:rPr lang="en-US" altLang="ja-JP" sz="5000" b="1" dirty="0"/>
              <a:t> </a:t>
            </a:r>
            <a:r>
              <a:rPr lang="en-US" altLang="ja-JP" sz="9600" b="1" dirty="0"/>
              <a:t>2021 </a:t>
            </a:r>
            <a:r>
              <a:rPr lang="ja-JP" altLang="en-US" sz="9600" b="1" dirty="0"/>
              <a:t>年 </a:t>
            </a:r>
            <a:r>
              <a:rPr lang="en-US" altLang="ja-JP" sz="9600" b="1" dirty="0"/>
              <a:t>4 </a:t>
            </a:r>
            <a:r>
              <a:rPr lang="ja-JP" altLang="en-US" sz="9600" b="1" dirty="0"/>
              <a:t>月～　　       改正規格施行</a:t>
            </a:r>
            <a:endParaRPr lang="en-US" altLang="ja-JP" sz="9600" b="1" dirty="0"/>
          </a:p>
          <a:p>
            <a:pPr marL="0" indent="0">
              <a:buNone/>
            </a:pPr>
            <a:r>
              <a:rPr lang="ja-JP" altLang="en-US" sz="5000" b="1" dirty="0"/>
              <a:t>　　　　　　　　　　　</a:t>
            </a:r>
            <a:endParaRPr kumimoji="1" lang="ja-JP" altLang="en-US" sz="5000" b="1" dirty="0"/>
          </a:p>
        </p:txBody>
      </p:sp>
      <p:sp>
        <p:nvSpPr>
          <p:cNvPr id="4" name="スライド番号プレースホルダー 3"/>
          <p:cNvSpPr>
            <a:spLocks noGrp="1"/>
          </p:cNvSpPr>
          <p:nvPr>
            <p:ph type="sldNum" sz="quarter" idx="12"/>
          </p:nvPr>
        </p:nvSpPr>
        <p:spPr/>
        <p:txBody>
          <a:bodyPr/>
          <a:lstStyle/>
          <a:p>
            <a:r>
              <a:rPr lang="en-US" altLang="ja-JP" b="1" dirty="0">
                <a:solidFill>
                  <a:schemeClr val="bg1"/>
                </a:solidFill>
              </a:rPr>
              <a:t>13</a:t>
            </a:r>
            <a:endParaRPr lang="en-US" b="1" dirty="0">
              <a:solidFill>
                <a:schemeClr val="bg1"/>
              </a:solidFill>
            </a:endParaRPr>
          </a:p>
        </p:txBody>
      </p:sp>
      <p:sp>
        <p:nvSpPr>
          <p:cNvPr id="5" name="四角形: 角を丸くする 3">
            <a:extLst>
              <a:ext uri="{FF2B5EF4-FFF2-40B4-BE49-F238E27FC236}">
                <a16:creationId xmlns:a16="http://schemas.microsoft.com/office/drawing/2014/main" xmlns="" id="{05CA06F5-C6C9-4ED0-94CB-CFA4164B2C3F}"/>
              </a:ext>
            </a:extLst>
          </p:cNvPr>
          <p:cNvSpPr txBox="1">
            <a:spLocks/>
          </p:cNvSpPr>
          <p:nvPr/>
        </p:nvSpPr>
        <p:spPr>
          <a:xfrm>
            <a:off x="2115129" y="329899"/>
            <a:ext cx="8911687" cy="12808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457200" rtl="0" eaLnBrk="1" latinLnBrk="0" hangingPunct="1">
              <a:spcBef>
                <a:spcPct val="0"/>
              </a:spcBef>
              <a:buNone/>
              <a:defRPr kumimoji="1" sz="3600" kern="1200">
                <a:solidFill>
                  <a:schemeClr val="lt1"/>
                </a:solidFill>
                <a:latin typeface="+mn-lt"/>
                <a:ea typeface="+mn-ea"/>
                <a:cs typeface="+mn-cs"/>
              </a:defRPr>
            </a:lvl1pPr>
            <a:lvl2pPr eaLnBrk="1" hangingPunct="1">
              <a:defRPr kumimoji="1">
                <a:solidFill>
                  <a:schemeClr val="lt1"/>
                </a:solidFill>
                <a:latin typeface="+mn-lt"/>
                <a:ea typeface="+mn-ea"/>
                <a:cs typeface="+mn-cs"/>
              </a:defRPr>
            </a:lvl2pPr>
            <a:lvl3pPr eaLnBrk="1" hangingPunct="1">
              <a:defRPr kumimoji="1">
                <a:solidFill>
                  <a:schemeClr val="lt1"/>
                </a:solidFill>
                <a:latin typeface="+mn-lt"/>
                <a:ea typeface="+mn-ea"/>
                <a:cs typeface="+mn-cs"/>
              </a:defRPr>
            </a:lvl3pPr>
            <a:lvl4pPr eaLnBrk="1" hangingPunct="1">
              <a:defRPr kumimoji="1">
                <a:solidFill>
                  <a:schemeClr val="lt1"/>
                </a:solidFill>
                <a:latin typeface="+mn-lt"/>
                <a:ea typeface="+mn-ea"/>
                <a:cs typeface="+mn-cs"/>
              </a:defRPr>
            </a:lvl4pPr>
            <a:lvl5pPr eaLnBrk="1" hangingPunct="1">
              <a:defRPr kumimoji="1">
                <a:solidFill>
                  <a:schemeClr val="lt1"/>
                </a:solidFill>
                <a:latin typeface="+mn-lt"/>
                <a:ea typeface="+mn-ea"/>
                <a:cs typeface="+mn-cs"/>
              </a:defRPr>
            </a:lvl5pPr>
            <a:lvl6pPr eaLnBrk="1" hangingPunct="1">
              <a:defRPr kumimoji="1">
                <a:solidFill>
                  <a:schemeClr val="lt1"/>
                </a:solidFill>
                <a:latin typeface="+mn-lt"/>
                <a:ea typeface="+mn-ea"/>
                <a:cs typeface="+mn-cs"/>
              </a:defRPr>
            </a:lvl6pPr>
            <a:lvl7pPr eaLnBrk="1" hangingPunct="1">
              <a:defRPr kumimoji="1">
                <a:solidFill>
                  <a:schemeClr val="lt1"/>
                </a:solidFill>
                <a:latin typeface="+mn-lt"/>
                <a:ea typeface="+mn-ea"/>
                <a:cs typeface="+mn-cs"/>
              </a:defRPr>
            </a:lvl7pPr>
            <a:lvl8pPr eaLnBrk="1" hangingPunct="1">
              <a:defRPr kumimoji="1">
                <a:solidFill>
                  <a:schemeClr val="lt1"/>
                </a:solidFill>
                <a:latin typeface="+mn-lt"/>
                <a:ea typeface="+mn-ea"/>
                <a:cs typeface="+mn-cs"/>
              </a:defRPr>
            </a:lvl8pPr>
            <a:lvl9pPr eaLnBrk="1" hangingPunct="1">
              <a:defRPr kumimoji="1">
                <a:solidFill>
                  <a:schemeClr val="lt1"/>
                </a:solidFill>
                <a:latin typeface="+mn-lt"/>
                <a:ea typeface="+mn-ea"/>
                <a:cs typeface="+mn-cs"/>
              </a:defRPr>
            </a:lvl9pPr>
          </a:lstStyle>
          <a:p>
            <a:r>
              <a:rPr lang="ja-JP" altLang="en-US" sz="3200" b="1" dirty="0">
                <a:solidFill>
                  <a:srgbClr val="00B050"/>
                </a:solidFill>
              </a:rPr>
              <a:t>　　</a:t>
            </a:r>
            <a:r>
              <a:rPr lang="en-US" altLang="ja-JP" sz="3200" b="1" dirty="0">
                <a:solidFill>
                  <a:schemeClr val="tx1"/>
                </a:solidFill>
              </a:rPr>
              <a:t>SGEC </a:t>
            </a:r>
            <a:r>
              <a:rPr lang="ja-JP" altLang="en-US" sz="3200" b="1" dirty="0">
                <a:solidFill>
                  <a:schemeClr val="tx1"/>
                </a:solidFill>
              </a:rPr>
              <a:t>規格改正・</a:t>
            </a:r>
            <a:r>
              <a:rPr lang="en-US" altLang="ja-JP" sz="3200" b="1" dirty="0">
                <a:solidFill>
                  <a:schemeClr val="tx1"/>
                </a:solidFill>
              </a:rPr>
              <a:t>PEFC </a:t>
            </a:r>
            <a:r>
              <a:rPr lang="ja-JP" altLang="en-US" sz="3200" b="1" dirty="0">
                <a:solidFill>
                  <a:schemeClr val="tx1"/>
                </a:solidFill>
              </a:rPr>
              <a:t>相互承認申請</a:t>
            </a:r>
            <a:endParaRPr lang="en-US" altLang="ja-JP" sz="3200" b="1" dirty="0">
              <a:solidFill>
                <a:schemeClr val="tx1"/>
              </a:solidFill>
            </a:endParaRPr>
          </a:p>
          <a:p>
            <a:r>
              <a:rPr lang="ja-JP" altLang="en-US" sz="3200" b="1" dirty="0">
                <a:solidFill>
                  <a:schemeClr val="tx1"/>
                </a:solidFill>
              </a:rPr>
              <a:t>　　　　　　これからの予定</a:t>
            </a:r>
            <a:endParaRPr lang="en-US" altLang="ja-JP" sz="3200" b="1" dirty="0">
              <a:solidFill>
                <a:schemeClr val="tx1"/>
              </a:solidFill>
            </a:endParaRPr>
          </a:p>
        </p:txBody>
      </p:sp>
    </p:spTree>
    <p:extLst>
      <p:ext uri="{BB962C8B-B14F-4D97-AF65-F5344CB8AC3E}">
        <p14:creationId xmlns:p14="http://schemas.microsoft.com/office/powerpoint/2010/main" val="4282827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97261" y="491914"/>
            <a:ext cx="6427508" cy="660993"/>
          </a:xfrm>
        </p:spPr>
        <p:txBody>
          <a:bodyPr/>
          <a:lstStyle/>
          <a:p>
            <a:r>
              <a:rPr kumimoji="1" lang="ja-JP" altLang="en-US" b="1" dirty="0">
                <a:solidFill>
                  <a:schemeClr val="tx1"/>
                </a:solidFill>
              </a:rPr>
              <a:t>パブリックコメントの結果</a:t>
            </a:r>
          </a:p>
        </p:txBody>
      </p:sp>
      <p:sp>
        <p:nvSpPr>
          <p:cNvPr id="3" name="コンテンツ プレースホルダー 2"/>
          <p:cNvSpPr>
            <a:spLocks noGrp="1"/>
          </p:cNvSpPr>
          <p:nvPr>
            <p:ph idx="1"/>
          </p:nvPr>
        </p:nvSpPr>
        <p:spPr>
          <a:xfrm>
            <a:off x="2329721" y="1713470"/>
            <a:ext cx="8915400" cy="3777622"/>
          </a:xfrm>
        </p:spPr>
        <p:txBody>
          <a:bodyPr>
            <a:normAutofit/>
          </a:bodyPr>
          <a:lstStyle/>
          <a:p>
            <a:pPr marL="0" indent="0">
              <a:buNone/>
            </a:pPr>
            <a:r>
              <a:rPr kumimoji="1" lang="ja-JP" altLang="en-US" sz="2400" b="1" dirty="0">
                <a:solidFill>
                  <a:schemeClr val="tx1"/>
                </a:solidFill>
                <a:latin typeface="+mn-ea"/>
              </a:rPr>
              <a:t>実施期間：　　　　</a:t>
            </a:r>
            <a:r>
              <a:rPr kumimoji="1" lang="en-US" altLang="ja-JP" sz="2400" b="1" dirty="0">
                <a:solidFill>
                  <a:schemeClr val="tx1"/>
                </a:solidFill>
                <a:latin typeface="+mn-ea"/>
              </a:rPr>
              <a:t>2020. 10. 20 ~ 2020. 12. 19</a:t>
            </a:r>
          </a:p>
          <a:p>
            <a:pPr marL="0" indent="0">
              <a:buNone/>
            </a:pPr>
            <a:endParaRPr kumimoji="1" lang="en-US" altLang="ja-JP" sz="2400" b="1" dirty="0">
              <a:solidFill>
                <a:schemeClr val="tx1"/>
              </a:solidFill>
              <a:latin typeface="+mn-ea"/>
            </a:endParaRPr>
          </a:p>
          <a:p>
            <a:pPr marL="0" indent="0">
              <a:buNone/>
            </a:pPr>
            <a:r>
              <a:rPr kumimoji="1" lang="ja-JP" altLang="en-US" sz="2400" b="1" dirty="0">
                <a:solidFill>
                  <a:schemeClr val="tx1"/>
                </a:solidFill>
                <a:latin typeface="+mn-ea"/>
              </a:rPr>
              <a:t>実施方法：　　　　</a:t>
            </a:r>
            <a:r>
              <a:rPr kumimoji="1" lang="en-US" altLang="ja-JP" sz="2400" b="1" dirty="0">
                <a:solidFill>
                  <a:schemeClr val="tx1"/>
                </a:solidFill>
                <a:latin typeface="+mn-ea"/>
              </a:rPr>
              <a:t>SGEC/PEFC</a:t>
            </a:r>
            <a:r>
              <a:rPr kumimoji="1" lang="ja-JP" altLang="en-US" sz="2400" b="1" dirty="0">
                <a:solidFill>
                  <a:schemeClr val="tx1"/>
                </a:solidFill>
                <a:latin typeface="+mn-ea"/>
              </a:rPr>
              <a:t>ジャパンホームページ</a:t>
            </a:r>
            <a:endParaRPr kumimoji="1" lang="en-US" altLang="ja-JP" sz="2400" b="1" dirty="0">
              <a:solidFill>
                <a:schemeClr val="tx1"/>
              </a:solidFill>
              <a:latin typeface="+mn-ea"/>
            </a:endParaRPr>
          </a:p>
          <a:p>
            <a:pPr marL="0" indent="0">
              <a:buNone/>
            </a:pPr>
            <a:endParaRPr kumimoji="1" lang="en-US" altLang="ja-JP" sz="2400" b="1" dirty="0">
              <a:solidFill>
                <a:schemeClr val="tx1"/>
              </a:solidFill>
              <a:latin typeface="+mn-ea"/>
            </a:endParaRPr>
          </a:p>
          <a:p>
            <a:pPr marL="0" indent="0">
              <a:buNone/>
            </a:pPr>
            <a:r>
              <a:rPr kumimoji="1" lang="ja-JP" altLang="en-US" sz="2400" b="1" dirty="0">
                <a:solidFill>
                  <a:schemeClr val="tx1"/>
                </a:solidFill>
                <a:latin typeface="+mn-ea"/>
              </a:rPr>
              <a:t>実施結果：　　　　意見提出　８人</a:t>
            </a:r>
            <a:endParaRPr kumimoji="1" lang="en-US" altLang="ja-JP" sz="2400" b="1" dirty="0">
              <a:solidFill>
                <a:schemeClr val="tx1"/>
              </a:solidFill>
              <a:latin typeface="+mn-ea"/>
            </a:endParaRPr>
          </a:p>
          <a:p>
            <a:pPr marL="0" indent="0">
              <a:buNone/>
            </a:pPr>
            <a:r>
              <a:rPr kumimoji="1" lang="ja-JP" altLang="en-US" sz="2400" b="1" dirty="0">
                <a:solidFill>
                  <a:schemeClr val="tx1"/>
                </a:solidFill>
                <a:latin typeface="+mn-ea"/>
              </a:rPr>
              <a:t>　　　　　　　　　意見項目　質問、字句修正も含め　</a:t>
            </a:r>
            <a:r>
              <a:rPr kumimoji="1" lang="en-US" altLang="ja-JP" sz="2400" b="1" smtClean="0">
                <a:solidFill>
                  <a:schemeClr val="tx1"/>
                </a:solidFill>
                <a:latin typeface="+mn-ea"/>
              </a:rPr>
              <a:t>196</a:t>
            </a:r>
            <a:endParaRPr kumimoji="1" lang="ja-JP" altLang="en-US" sz="2400" b="1" dirty="0">
              <a:solidFill>
                <a:schemeClr val="tx1"/>
              </a:solidFill>
              <a:latin typeface="+mn-ea"/>
            </a:endParaRPr>
          </a:p>
        </p:txBody>
      </p:sp>
      <p:sp>
        <p:nvSpPr>
          <p:cNvPr id="4" name="スライド番号プレースホルダー 3"/>
          <p:cNvSpPr>
            <a:spLocks noGrp="1"/>
          </p:cNvSpPr>
          <p:nvPr>
            <p:ph type="sldNum" sz="quarter" idx="12"/>
          </p:nvPr>
        </p:nvSpPr>
        <p:spPr/>
        <p:txBody>
          <a:bodyPr/>
          <a:lstStyle/>
          <a:p>
            <a:fld id="{D57F1E4F-1CFF-5643-939E-217C01CDF565}" type="slidenum">
              <a:rPr lang="en-US" b="1" smtClean="0"/>
              <a:pPr/>
              <a:t>14</a:t>
            </a:fld>
            <a:endParaRPr lang="en-US" b="1" dirty="0"/>
          </a:p>
        </p:txBody>
      </p:sp>
    </p:spTree>
    <p:extLst>
      <p:ext uri="{BB962C8B-B14F-4D97-AF65-F5344CB8AC3E}">
        <p14:creationId xmlns:p14="http://schemas.microsoft.com/office/powerpoint/2010/main" val="46036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1B98200-A343-4CC3-B601-87821C700054}"/>
              </a:ext>
            </a:extLst>
          </p:cNvPr>
          <p:cNvSpPr>
            <a:spLocks noGrp="1"/>
          </p:cNvSpPr>
          <p:nvPr>
            <p:ph type="title"/>
          </p:nvPr>
        </p:nvSpPr>
        <p:spPr>
          <a:xfrm>
            <a:off x="2975697" y="2389114"/>
            <a:ext cx="8911687" cy="1280890"/>
          </a:xfrm>
        </p:spPr>
        <p:txBody>
          <a:bodyPr/>
          <a:lstStyle/>
          <a:p>
            <a:r>
              <a:rPr kumimoji="1" lang="ja-JP" altLang="en-US" b="1" dirty="0">
                <a:solidFill>
                  <a:schemeClr val="tx1"/>
                </a:solidFill>
              </a:rPr>
              <a:t>主な意見と意見に対する回答</a:t>
            </a:r>
          </a:p>
        </p:txBody>
      </p:sp>
      <p:sp>
        <p:nvSpPr>
          <p:cNvPr id="3" name="スライド番号プレースホルダー 2">
            <a:extLst>
              <a:ext uri="{FF2B5EF4-FFF2-40B4-BE49-F238E27FC236}">
                <a16:creationId xmlns:a16="http://schemas.microsoft.com/office/drawing/2014/main" xmlns="" id="{34ADAE0A-3824-49AD-809A-C0DFD8D00CDD}"/>
              </a:ext>
            </a:extLst>
          </p:cNvPr>
          <p:cNvSpPr>
            <a:spLocks noGrp="1"/>
          </p:cNvSpPr>
          <p:nvPr>
            <p:ph type="sldNum" sz="quarter" idx="12"/>
          </p:nvPr>
        </p:nvSpPr>
        <p:spPr/>
        <p:txBody>
          <a:bodyPr/>
          <a:lstStyle/>
          <a:p>
            <a:fld id="{D57F1E4F-1CFF-5643-939E-217C01CDF565}" type="slidenum">
              <a:rPr lang="en-US" b="1" smtClean="0"/>
              <a:pPr/>
              <a:t>15</a:t>
            </a:fld>
            <a:endParaRPr lang="en-US" b="1" dirty="0"/>
          </a:p>
        </p:txBody>
      </p:sp>
    </p:spTree>
    <p:extLst>
      <p:ext uri="{BB962C8B-B14F-4D97-AF65-F5344CB8AC3E}">
        <p14:creationId xmlns:p14="http://schemas.microsoft.com/office/powerpoint/2010/main" val="2164188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2925" y="512462"/>
            <a:ext cx="8911687" cy="640445"/>
          </a:xfrm>
        </p:spPr>
        <p:txBody>
          <a:bodyPr>
            <a:normAutofit fontScale="90000"/>
          </a:bodyPr>
          <a:lstStyle/>
          <a:p>
            <a:r>
              <a:rPr kumimoji="1" lang="ja-JP" altLang="en-US" b="1" dirty="0">
                <a:solidFill>
                  <a:schemeClr val="tx1"/>
                </a:solidFill>
              </a:rPr>
              <a:t>規準文書１</a:t>
            </a:r>
            <a:r>
              <a:rPr lang="ja-JP" altLang="en-US" sz="2700" b="1" dirty="0">
                <a:solidFill>
                  <a:schemeClr val="tx1"/>
                </a:solidFill>
                <a:latin typeface="+mn-ea"/>
              </a:rPr>
              <a:t>（認証制度の管理運営規則）</a:t>
            </a:r>
            <a:r>
              <a:rPr lang="en-US" altLang="ja-JP" sz="2700" b="1" dirty="0">
                <a:solidFill>
                  <a:schemeClr val="tx1"/>
                </a:solidFill>
                <a:latin typeface="+mn-ea"/>
              </a:rPr>
              <a:t/>
            </a:r>
            <a:br>
              <a:rPr lang="en-US" altLang="ja-JP" sz="2700" b="1" dirty="0">
                <a:solidFill>
                  <a:schemeClr val="tx1"/>
                </a:solidFill>
                <a:latin typeface="+mn-ea"/>
              </a:rPr>
            </a:br>
            <a:r>
              <a:rPr lang="en-US" altLang="ja-JP" b="1" dirty="0">
                <a:latin typeface="+mn-ea"/>
              </a:rPr>
              <a:t/>
            </a:r>
            <a:br>
              <a:rPr lang="en-US" altLang="ja-JP" b="1" dirty="0">
                <a:latin typeface="+mn-ea"/>
              </a:rPr>
            </a:br>
            <a:r>
              <a:rPr lang="en-US" altLang="ja-JP" b="1" dirty="0">
                <a:latin typeface="+mn-ea"/>
              </a:rPr>
              <a:t/>
            </a:r>
            <a:br>
              <a:rPr lang="en-US" altLang="ja-JP" b="1" dirty="0">
                <a:latin typeface="+mn-ea"/>
              </a:rPr>
            </a:br>
            <a:r>
              <a:rPr kumimoji="1" lang="en-US" altLang="ja-JP" b="1" dirty="0">
                <a:solidFill>
                  <a:schemeClr val="tx1"/>
                </a:solidFill>
              </a:rPr>
              <a:t/>
            </a:r>
            <a:br>
              <a:rPr kumimoji="1" lang="en-US" altLang="ja-JP" b="1" dirty="0">
                <a:solidFill>
                  <a:schemeClr val="tx1"/>
                </a:solidFill>
              </a:rPr>
            </a:br>
            <a:endParaRPr kumimoji="1" lang="ja-JP" altLang="en-US" b="1" dirty="0">
              <a:solidFill>
                <a:schemeClr val="tx1"/>
              </a:solidFill>
            </a:endParaRPr>
          </a:p>
        </p:txBody>
      </p:sp>
      <p:sp>
        <p:nvSpPr>
          <p:cNvPr id="3" name="コンテンツ プレースホルダー 2"/>
          <p:cNvSpPr>
            <a:spLocks noGrp="1"/>
          </p:cNvSpPr>
          <p:nvPr>
            <p:ph idx="1"/>
          </p:nvPr>
        </p:nvSpPr>
        <p:spPr>
          <a:xfrm>
            <a:off x="1987850" y="1371600"/>
            <a:ext cx="8915400" cy="5486400"/>
          </a:xfrm>
        </p:spPr>
        <p:txBody>
          <a:bodyPr/>
          <a:lstStyle/>
          <a:p>
            <a:pPr marL="0" indent="0">
              <a:buNone/>
            </a:pPr>
            <a:r>
              <a:rPr lang="en-US" altLang="ja-JP" sz="2400" b="1" dirty="0">
                <a:latin typeface="+mn-ea"/>
              </a:rPr>
              <a:t>3.2</a:t>
            </a:r>
            <a:r>
              <a:rPr lang="ja-JP" altLang="en-US" sz="2400" b="1" dirty="0">
                <a:latin typeface="+mn-ea"/>
              </a:rPr>
              <a:t>　森林管理認証の取得　　　</a:t>
            </a:r>
            <a:endParaRPr lang="en-US" altLang="ja-JP" sz="2400" b="1" dirty="0">
              <a:latin typeface="+mn-ea"/>
            </a:endParaRPr>
          </a:p>
          <a:p>
            <a:pPr marL="0" indent="0">
              <a:buNone/>
            </a:pPr>
            <a:r>
              <a:rPr lang="ja-JP" altLang="en-US" sz="2400" b="1" dirty="0">
                <a:latin typeface="+mn-ea"/>
              </a:rPr>
              <a:t>　</a:t>
            </a:r>
            <a:r>
              <a:rPr lang="en-US" altLang="ja-JP" sz="2400" b="1" dirty="0">
                <a:latin typeface="+mn-ea"/>
              </a:rPr>
              <a:t>3.3.1</a:t>
            </a:r>
            <a:r>
              <a:rPr lang="ja-JP" altLang="en-US" sz="2400" b="1" dirty="0">
                <a:latin typeface="+mn-ea"/>
              </a:rPr>
              <a:t>　</a:t>
            </a:r>
            <a:r>
              <a:rPr lang="en-US" altLang="ja-JP" sz="2400" dirty="0">
                <a:latin typeface="+mn-ea"/>
              </a:rPr>
              <a:t>(P16)</a:t>
            </a:r>
          </a:p>
          <a:p>
            <a:pPr marL="0" indent="0">
              <a:buNone/>
            </a:pPr>
            <a:r>
              <a:rPr lang="ja-JP" altLang="en-US" sz="2400" b="1" dirty="0"/>
              <a:t>　［意見］</a:t>
            </a:r>
            <a:endParaRPr lang="en-US" altLang="ja-JP" sz="2400" b="1" dirty="0"/>
          </a:p>
          <a:p>
            <a:pPr marL="0" indent="0">
              <a:buNone/>
            </a:pPr>
            <a:r>
              <a:rPr lang="ja-JP" altLang="en-US" sz="2400" dirty="0"/>
              <a:t>　　</a:t>
            </a:r>
            <a:r>
              <a:rPr lang="ja-JP" altLang="ja-JP" sz="2400" b="1" dirty="0">
                <a:latin typeface="+mn-ea"/>
              </a:rPr>
              <a:t>森林管理認証取得者</a:t>
            </a:r>
            <a:r>
              <a:rPr lang="ja-JP" altLang="en-US" sz="2400" b="1" dirty="0">
                <a:latin typeface="+mn-ea"/>
              </a:rPr>
              <a:t>が</a:t>
            </a:r>
            <a:r>
              <a:rPr lang="ja-JP" altLang="ja-JP" sz="2400" b="1" dirty="0">
                <a:latin typeface="+mn-ea"/>
              </a:rPr>
              <a:t>素材販売を行うことができること、</a:t>
            </a:r>
            <a:endParaRPr lang="en-US" altLang="ja-JP" sz="2400" b="1" dirty="0">
              <a:latin typeface="+mn-ea"/>
            </a:endParaRPr>
          </a:p>
          <a:p>
            <a:pPr marL="0" indent="0">
              <a:buNone/>
            </a:pPr>
            <a:r>
              <a:rPr lang="ja-JP" altLang="en-US" sz="2400" b="1" dirty="0">
                <a:latin typeface="+mn-ea"/>
              </a:rPr>
              <a:t>　　</a:t>
            </a:r>
            <a:r>
              <a:rPr lang="ja-JP" altLang="ja-JP" sz="2400" b="1" dirty="0">
                <a:latin typeface="+mn-ea"/>
              </a:rPr>
              <a:t>その場合</a:t>
            </a:r>
            <a:r>
              <a:rPr lang="en-US" altLang="ja-JP" sz="2400" b="1" dirty="0">
                <a:latin typeface="+mn-ea"/>
              </a:rPr>
              <a:t>COC</a:t>
            </a:r>
            <a:r>
              <a:rPr lang="ja-JP" altLang="ja-JP" sz="2400" b="1" dirty="0">
                <a:latin typeface="+mn-ea"/>
              </a:rPr>
              <a:t>規準文書に基づくことを規定すべき</a:t>
            </a:r>
            <a:endParaRPr lang="en-US" altLang="ja-JP" sz="2400" b="1" dirty="0">
              <a:latin typeface="+mn-ea"/>
            </a:endParaRPr>
          </a:p>
          <a:p>
            <a:pPr marL="0" indent="0">
              <a:buNone/>
            </a:pPr>
            <a:endParaRPr lang="en-US" altLang="ja-JP" sz="2400" dirty="0"/>
          </a:p>
          <a:p>
            <a:pPr marL="0" indent="0">
              <a:buNone/>
            </a:pPr>
            <a:r>
              <a:rPr lang="ja-JP" altLang="en-US" sz="2400" b="1" dirty="0"/>
              <a:t>　［回答］</a:t>
            </a:r>
            <a:r>
              <a:rPr lang="ja-JP" altLang="en-US" sz="2400" b="1" dirty="0">
                <a:latin typeface="+mn-ea"/>
              </a:rPr>
              <a:t> </a:t>
            </a:r>
            <a:r>
              <a:rPr lang="ja-JP" altLang="en-US" sz="2400" dirty="0"/>
              <a:t>　　</a:t>
            </a:r>
            <a:endParaRPr lang="en-US" altLang="ja-JP" sz="2400" dirty="0"/>
          </a:p>
          <a:p>
            <a:pPr marL="0" indent="0">
              <a:buNone/>
            </a:pPr>
            <a:r>
              <a:rPr lang="ja-JP" altLang="en-US" sz="2400" b="1" dirty="0">
                <a:latin typeface="+mn-ea"/>
              </a:rPr>
              <a:t>　　</a:t>
            </a:r>
            <a:r>
              <a:rPr lang="en-US" altLang="ja-JP" sz="2400" b="1" dirty="0">
                <a:latin typeface="+mn-ea"/>
              </a:rPr>
              <a:t>3.3.3</a:t>
            </a:r>
            <a:r>
              <a:rPr lang="ja-JP" altLang="ja-JP" sz="2400" b="1" dirty="0"/>
              <a:t>として</a:t>
            </a:r>
            <a:r>
              <a:rPr lang="ja-JP" altLang="en-US" sz="2400" b="1" dirty="0"/>
              <a:t>規準文書</a:t>
            </a:r>
            <a:r>
              <a:rPr lang="en-US" altLang="ja-JP" sz="2400" b="1" dirty="0"/>
              <a:t>4</a:t>
            </a:r>
            <a:r>
              <a:rPr lang="ja-JP" altLang="en-US" sz="2400" b="1" dirty="0">
                <a:latin typeface="+mn-ea"/>
              </a:rPr>
              <a:t>「</a:t>
            </a:r>
            <a:r>
              <a:rPr lang="en-US" altLang="ja-JP" sz="2400" b="1" dirty="0">
                <a:latin typeface="+mn-ea"/>
              </a:rPr>
              <a:t>SGEC</a:t>
            </a:r>
            <a:r>
              <a:rPr lang="ja-JP" altLang="en-US" sz="2400" b="1" dirty="0">
                <a:latin typeface="+mn-ea"/>
              </a:rPr>
              <a:t>森林及び森林外樹木産品の</a:t>
            </a:r>
            <a:endParaRPr lang="en-US" altLang="ja-JP" sz="2400" b="1" dirty="0">
              <a:latin typeface="+mn-ea"/>
            </a:endParaRPr>
          </a:p>
          <a:p>
            <a:pPr marL="0" indent="0">
              <a:buNone/>
            </a:pPr>
            <a:r>
              <a:rPr lang="ja-JP" altLang="en-US" sz="2400" b="1" dirty="0">
                <a:latin typeface="+mn-ea"/>
              </a:rPr>
              <a:t>　　</a:t>
            </a:r>
            <a:r>
              <a:rPr lang="en-US" altLang="ja-JP" sz="2400" b="1" dirty="0">
                <a:latin typeface="+mn-ea"/>
              </a:rPr>
              <a:t>COC-</a:t>
            </a:r>
            <a:r>
              <a:rPr lang="ja-JP" altLang="en-US" sz="2400" b="1" dirty="0">
                <a:latin typeface="+mn-ea"/>
              </a:rPr>
              <a:t>要求事項」</a:t>
            </a:r>
            <a:r>
              <a:rPr lang="ja-JP" altLang="en-US" sz="2400" b="1" dirty="0"/>
              <a:t>に基づくことを規定</a:t>
            </a:r>
            <a:r>
              <a:rPr lang="ja-JP" altLang="ja-JP" sz="2400" b="1" dirty="0"/>
              <a:t>を挿入</a:t>
            </a:r>
          </a:p>
          <a:p>
            <a:pPr marL="0" indent="0">
              <a:buNone/>
            </a:pPr>
            <a:endParaRPr lang="en-US" altLang="ja-JP" sz="2400" b="1" dirty="0"/>
          </a:p>
          <a:p>
            <a:pPr marL="0" indent="0">
              <a:buNone/>
            </a:pPr>
            <a:endParaRPr lang="ja-JP" altLang="ja-JP" sz="2400"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b="1" smtClean="0"/>
              <a:pPr/>
              <a:t>16</a:t>
            </a:fld>
            <a:endParaRPr lang="en-US" b="1" dirty="0"/>
          </a:p>
        </p:txBody>
      </p:sp>
    </p:spTree>
    <p:extLst>
      <p:ext uri="{BB962C8B-B14F-4D97-AF65-F5344CB8AC3E}">
        <p14:creationId xmlns:p14="http://schemas.microsoft.com/office/powerpoint/2010/main" val="3209736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185000" y="589005"/>
            <a:ext cx="8915400" cy="5453449"/>
          </a:xfrm>
        </p:spPr>
        <p:txBody>
          <a:bodyPr>
            <a:normAutofit/>
          </a:bodyPr>
          <a:lstStyle/>
          <a:p>
            <a:pPr marL="0" indent="0">
              <a:buNone/>
            </a:pPr>
            <a:r>
              <a:rPr lang="en-US" altLang="ja-JP" sz="2400" b="1" dirty="0">
                <a:latin typeface="+mn-ea"/>
              </a:rPr>
              <a:t>3.4</a:t>
            </a:r>
            <a:r>
              <a:rPr lang="ja-JP" altLang="en-US" sz="2400" b="1" dirty="0">
                <a:latin typeface="+mn-ea"/>
              </a:rPr>
              <a:t> 森林管理認証の管理</a:t>
            </a:r>
            <a:endParaRPr lang="en-US" altLang="ja-JP" sz="2400" b="1" dirty="0">
              <a:latin typeface="+mn-ea"/>
            </a:endParaRPr>
          </a:p>
          <a:p>
            <a:pPr marL="0" indent="0">
              <a:buNone/>
            </a:pPr>
            <a:r>
              <a:rPr lang="ja-JP" altLang="en-US" sz="2400" b="1" dirty="0">
                <a:latin typeface="+mn-ea"/>
              </a:rPr>
              <a:t>　</a:t>
            </a:r>
            <a:r>
              <a:rPr lang="en-US" altLang="ja-JP" sz="2400" b="1" dirty="0">
                <a:latin typeface="+mn-ea"/>
              </a:rPr>
              <a:t>3.4.2  </a:t>
            </a:r>
            <a:r>
              <a:rPr lang="en-US" altLang="ja-JP" sz="2000" dirty="0">
                <a:latin typeface="+mn-ea"/>
              </a:rPr>
              <a:t>(P17)</a:t>
            </a:r>
            <a:endParaRPr lang="ja-JP" altLang="ja-JP" sz="2000" b="1" dirty="0">
              <a:latin typeface="+mn-ea"/>
            </a:endParaRPr>
          </a:p>
          <a:p>
            <a:pPr marL="0" indent="0">
              <a:buNone/>
            </a:pPr>
            <a:r>
              <a:rPr kumimoji="1" lang="ja-JP" altLang="en-US" sz="2400" b="1" dirty="0"/>
              <a:t>　［意見］</a:t>
            </a:r>
            <a:endParaRPr kumimoji="1" lang="en-US" altLang="ja-JP" sz="2400" b="1" dirty="0"/>
          </a:p>
          <a:p>
            <a:pPr marL="0" indent="0">
              <a:buNone/>
            </a:pPr>
            <a:r>
              <a:rPr kumimoji="1" lang="ja-JP" altLang="en-US" sz="2400" b="1" dirty="0"/>
              <a:t>　　</a:t>
            </a:r>
            <a:r>
              <a:rPr lang="ja-JP" altLang="ja-JP" sz="2400" b="1" dirty="0"/>
              <a:t>認証機関の</a:t>
            </a:r>
            <a:r>
              <a:rPr lang="ja-JP" altLang="en-US" sz="2400" b="1" dirty="0"/>
              <a:t>認証業務の</a:t>
            </a:r>
            <a:r>
              <a:rPr lang="ja-JP" altLang="ja-JP" sz="2400" b="1" dirty="0"/>
              <a:t>引き継ぎが、認証有効期間の途中で</a:t>
            </a:r>
            <a:endParaRPr lang="en-US" altLang="ja-JP" sz="2400" b="1" dirty="0"/>
          </a:p>
          <a:p>
            <a:pPr marL="0" indent="0">
              <a:buNone/>
            </a:pPr>
            <a:r>
              <a:rPr lang="ja-JP" altLang="en-US" sz="2400" b="1" dirty="0"/>
              <a:t>　　</a:t>
            </a:r>
            <a:r>
              <a:rPr lang="ja-JP" altLang="ja-JP" sz="2400" b="1" dirty="0"/>
              <a:t>行われる場合、初回の審査手続きが必要か</a:t>
            </a:r>
            <a:endParaRPr lang="en-US" altLang="ja-JP" sz="2400" b="1" dirty="0"/>
          </a:p>
          <a:p>
            <a:pPr marL="0" indent="0">
              <a:buNone/>
            </a:pPr>
            <a:endParaRPr lang="en-US" altLang="ja-JP" sz="2400" dirty="0"/>
          </a:p>
          <a:p>
            <a:pPr marL="0" indent="0">
              <a:buNone/>
            </a:pPr>
            <a:r>
              <a:rPr lang="ja-JP" altLang="en-US" sz="2400" b="1" dirty="0"/>
              <a:t>　［回答］</a:t>
            </a:r>
            <a:endParaRPr lang="en-US" altLang="ja-JP" sz="2400" b="1" dirty="0"/>
          </a:p>
          <a:p>
            <a:pPr marL="0" indent="0">
              <a:buNone/>
            </a:pPr>
            <a:r>
              <a:rPr lang="ja-JP" altLang="en-US" sz="2400" b="1" dirty="0"/>
              <a:t>　　</a:t>
            </a:r>
            <a:r>
              <a:rPr lang="ja-JP" altLang="ja-JP" sz="2400" b="1" dirty="0"/>
              <a:t>認証</a:t>
            </a:r>
            <a:r>
              <a:rPr lang="ja-JP" altLang="en-US" sz="2400" b="1" dirty="0"/>
              <a:t>期間</a:t>
            </a:r>
            <a:r>
              <a:rPr lang="ja-JP" altLang="ja-JP" sz="2400" b="1" dirty="0"/>
              <a:t>は５年であり、本来途中の引き継ぎは好ましく</a:t>
            </a:r>
            <a:r>
              <a:rPr lang="ja-JP" altLang="ja-JP" sz="2400" b="1" dirty="0" err="1"/>
              <a:t>な</a:t>
            </a:r>
            <a:endParaRPr lang="en-US" altLang="ja-JP" sz="2400" b="1" dirty="0"/>
          </a:p>
          <a:p>
            <a:pPr marL="0" indent="0">
              <a:buNone/>
            </a:pPr>
            <a:r>
              <a:rPr lang="ja-JP" altLang="en-US" sz="2400" b="1" dirty="0"/>
              <a:t>　　</a:t>
            </a:r>
            <a:r>
              <a:rPr lang="ja-JP" altLang="ja-JP" sz="2400" b="1" dirty="0"/>
              <a:t>く、引き継ぐ場合、初回審査の手続きが必要。ただし</a:t>
            </a:r>
            <a:r>
              <a:rPr lang="ja-JP" altLang="en-US" sz="2400" b="1" dirty="0"/>
              <a:t>、</a:t>
            </a:r>
            <a:r>
              <a:rPr lang="ja-JP" altLang="ja-JP" sz="2400" b="1" dirty="0"/>
              <a:t>引</a:t>
            </a:r>
            <a:endParaRPr lang="en-US" altLang="ja-JP" sz="2400" b="1" dirty="0"/>
          </a:p>
          <a:p>
            <a:pPr marL="0" indent="0">
              <a:buNone/>
            </a:pPr>
            <a:r>
              <a:rPr lang="ja-JP" altLang="en-US" sz="2400" b="1" dirty="0"/>
              <a:t>　　</a:t>
            </a:r>
            <a:r>
              <a:rPr lang="ja-JP" altLang="ja-JP" sz="2400" b="1" dirty="0" err="1"/>
              <a:t>き</a:t>
            </a:r>
            <a:r>
              <a:rPr lang="ja-JP" altLang="ja-JP" sz="2400" b="1" dirty="0"/>
              <a:t>継ぐ機関から必要な情報が提供される場合には、改めて</a:t>
            </a:r>
            <a:endParaRPr lang="en-US" altLang="ja-JP" sz="2400" b="1" dirty="0"/>
          </a:p>
          <a:p>
            <a:pPr marL="0" indent="0">
              <a:buNone/>
            </a:pPr>
            <a:r>
              <a:rPr lang="ja-JP" altLang="en-US" sz="2400" b="1" dirty="0"/>
              <a:t>　　</a:t>
            </a:r>
            <a:r>
              <a:rPr lang="ja-JP" altLang="ja-JP" sz="2400" b="1" dirty="0"/>
              <a:t>初回審査の手続きは必要ない旨規定</a:t>
            </a:r>
          </a:p>
          <a:p>
            <a:pPr marL="0" indent="0">
              <a:buNone/>
            </a:pPr>
            <a:endParaRPr lang="ja-JP" altLang="ja-JP" sz="2400" dirty="0"/>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b="1" smtClean="0"/>
              <a:pPr/>
              <a:t>17</a:t>
            </a:fld>
            <a:endParaRPr lang="en-US" b="1" dirty="0"/>
          </a:p>
        </p:txBody>
      </p:sp>
    </p:spTree>
    <p:extLst>
      <p:ext uri="{BB962C8B-B14F-4D97-AF65-F5344CB8AC3E}">
        <p14:creationId xmlns:p14="http://schemas.microsoft.com/office/powerpoint/2010/main" val="3165304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170669" y="495984"/>
            <a:ext cx="9704174" cy="5632311"/>
          </a:xfrm>
          <a:prstGeom prst="rect">
            <a:avLst/>
          </a:prstGeom>
        </p:spPr>
        <p:txBody>
          <a:bodyPr wrap="square">
            <a:spAutoFit/>
          </a:bodyPr>
          <a:lstStyle/>
          <a:p>
            <a:pPr algn="just"/>
            <a:endParaRPr lang="en-US" altLang="ja-JP" sz="2400" b="1" dirty="0"/>
          </a:p>
          <a:p>
            <a:pPr algn="just"/>
            <a:r>
              <a:rPr lang="en-US" altLang="ja-JP" sz="2400" b="1" dirty="0"/>
              <a:t>7.2 </a:t>
            </a:r>
            <a:r>
              <a:rPr lang="ja-JP" altLang="en-US" sz="2400" b="1" dirty="0"/>
              <a:t>「</a:t>
            </a:r>
            <a:r>
              <a:rPr lang="en-US" altLang="ja-JP" sz="2400" b="1" dirty="0"/>
              <a:t>SGEC</a:t>
            </a:r>
            <a:r>
              <a:rPr lang="ja-JP" altLang="en-US" sz="2400" b="1" dirty="0"/>
              <a:t>情報及び登録システム」の目的</a:t>
            </a:r>
            <a:r>
              <a:rPr lang="en-US" altLang="ja-JP" sz="2400" dirty="0"/>
              <a:t> </a:t>
            </a:r>
            <a:r>
              <a:rPr lang="ja-JP" altLang="en-US" sz="2400" dirty="0"/>
              <a:t>（</a:t>
            </a:r>
            <a:r>
              <a:rPr lang="en-US" altLang="ja-JP" sz="2400" dirty="0"/>
              <a:t>P23</a:t>
            </a:r>
            <a:r>
              <a:rPr lang="ja-JP" altLang="en-US" sz="2400" dirty="0"/>
              <a:t>）</a:t>
            </a:r>
            <a:endParaRPr lang="en-US" altLang="ja-JP" sz="2400" b="1" dirty="0"/>
          </a:p>
          <a:p>
            <a:pPr algn="just"/>
            <a:endParaRPr lang="en-US" altLang="ja-JP" sz="2400" b="1" dirty="0"/>
          </a:p>
          <a:p>
            <a:pPr algn="just"/>
            <a:r>
              <a:rPr lang="ja-JP" altLang="en-US" sz="2400" b="1" dirty="0"/>
              <a:t>［意見］</a:t>
            </a:r>
            <a:endParaRPr lang="ja-JP" altLang="ja-JP" sz="2400" b="1" dirty="0"/>
          </a:p>
          <a:p>
            <a:pPr algn="just">
              <a:spcAft>
                <a:spcPts val="0"/>
              </a:spcAft>
            </a:pPr>
            <a:r>
              <a:rPr lang="ja-JP" altLang="en-US" sz="2400" b="1"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b="1" kern="100" dirty="0">
                <a:latin typeface="+mn-ea"/>
                <a:cs typeface="Times New Roman" panose="02020603050405020304" pitchFamily="18" charset="0"/>
              </a:rPr>
              <a:t>認証機関は、監査結果の各項目の評価内容を示したレポート</a:t>
            </a:r>
            <a:endParaRPr lang="en-US" altLang="ja-JP" sz="2400" b="1" kern="100" dirty="0">
              <a:latin typeface="+mn-ea"/>
              <a:cs typeface="Times New Roman" panose="02020603050405020304" pitchFamily="18" charset="0"/>
            </a:endParaRPr>
          </a:p>
          <a:p>
            <a:pPr algn="just">
              <a:spcAft>
                <a:spcPts val="0"/>
              </a:spcAft>
            </a:pPr>
            <a:r>
              <a:rPr lang="ja-JP" altLang="en-US" sz="2400" b="1" kern="100" dirty="0">
                <a:latin typeface="+mn-ea"/>
                <a:cs typeface="Times New Roman" panose="02020603050405020304" pitchFamily="18" charset="0"/>
              </a:rPr>
              <a:t>　　</a:t>
            </a:r>
            <a:r>
              <a:rPr lang="ja-JP" altLang="ja-JP" sz="2400" b="1" kern="100" dirty="0">
                <a:latin typeface="+mn-ea"/>
                <a:cs typeface="Times New Roman" panose="02020603050405020304" pitchFamily="18" charset="0"/>
              </a:rPr>
              <a:t>を公表し、</a:t>
            </a:r>
            <a:r>
              <a:rPr lang="en-US" altLang="ja-JP" sz="2400" b="1" kern="100" dirty="0">
                <a:latin typeface="+mn-ea"/>
                <a:cs typeface="Times New Roman" panose="02020603050405020304" pitchFamily="18" charset="0"/>
              </a:rPr>
              <a:t> SGEC</a:t>
            </a:r>
            <a:r>
              <a:rPr lang="ja-JP" altLang="ja-JP" sz="2400" b="1" kern="100" dirty="0">
                <a:latin typeface="+mn-ea"/>
                <a:cs typeface="Times New Roman" panose="02020603050405020304" pitchFamily="18" charset="0"/>
              </a:rPr>
              <a:t>としてそれらをサマリーレポートとして</a:t>
            </a:r>
            <a:endParaRPr lang="en-US" altLang="ja-JP" sz="2400" b="1" kern="100" dirty="0">
              <a:latin typeface="+mn-ea"/>
              <a:cs typeface="Times New Roman" panose="02020603050405020304" pitchFamily="18" charset="0"/>
            </a:endParaRPr>
          </a:p>
          <a:p>
            <a:pPr algn="just">
              <a:spcAft>
                <a:spcPts val="0"/>
              </a:spcAft>
            </a:pPr>
            <a:r>
              <a:rPr lang="ja-JP" altLang="en-US" sz="2400" b="1" kern="100" dirty="0">
                <a:latin typeface="+mn-ea"/>
                <a:cs typeface="Times New Roman" panose="02020603050405020304" pitchFamily="18" charset="0"/>
              </a:rPr>
              <a:t>　　</a:t>
            </a:r>
            <a:r>
              <a:rPr lang="en-US" altLang="ja-JP" sz="2400" b="1" kern="100" dirty="0">
                <a:latin typeface="+mn-ea"/>
                <a:cs typeface="Times New Roman" panose="02020603050405020304" pitchFamily="18" charset="0"/>
              </a:rPr>
              <a:t>WEB</a:t>
            </a:r>
            <a:r>
              <a:rPr lang="ja-JP" altLang="ja-JP" sz="2400" b="1" kern="100" dirty="0">
                <a:latin typeface="+mn-ea"/>
                <a:cs typeface="Times New Roman" panose="02020603050405020304" pitchFamily="18" charset="0"/>
              </a:rPr>
              <a:t>サイトで公表すべき</a:t>
            </a:r>
            <a:endParaRPr lang="en-US" altLang="ja-JP" sz="2400" b="1" kern="100" dirty="0">
              <a:latin typeface="+mn-ea"/>
              <a:cs typeface="Times New Roman" panose="02020603050405020304" pitchFamily="18" charset="0"/>
            </a:endParaRPr>
          </a:p>
          <a:p>
            <a:pPr algn="just">
              <a:spcAft>
                <a:spcPts val="0"/>
              </a:spcAft>
            </a:pPr>
            <a:endPar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en-US" altLang="ja-JP" sz="24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［回答］</a:t>
            </a:r>
            <a:endParaRPr lang="en-US" altLang="ja-JP" sz="2400" b="1" kern="100" dirty="0">
              <a:effectLst/>
              <a:latin typeface="+mn-ea"/>
              <a:cs typeface="Times New Roman" panose="02020603050405020304" pitchFamily="18" charset="0"/>
            </a:endParaRPr>
          </a:p>
          <a:p>
            <a:pPr algn="just"/>
            <a:r>
              <a:rPr lang="ja-JP" altLang="en-US" sz="2400" b="1"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2400" b="1" dirty="0"/>
              <a:t>SGEC/PEFC</a:t>
            </a:r>
            <a:r>
              <a:rPr lang="ja-JP" altLang="ja-JP" sz="2400" b="1" dirty="0"/>
              <a:t>ジャパンとしては、規準文書１　付属書</a:t>
            </a:r>
            <a:r>
              <a:rPr lang="en-US" altLang="ja-JP" sz="2400" b="1" dirty="0"/>
              <a:t>3-1,3-2,</a:t>
            </a:r>
          </a:p>
          <a:p>
            <a:pPr algn="just"/>
            <a:r>
              <a:rPr lang="ja-JP" altLang="en-US" sz="2400" b="1" dirty="0"/>
              <a:t>　　</a:t>
            </a:r>
            <a:r>
              <a:rPr lang="en-US" altLang="ja-JP" sz="2400" b="1" dirty="0"/>
              <a:t>3-3</a:t>
            </a:r>
            <a:r>
              <a:rPr lang="ja-JP" altLang="ja-JP" sz="2400" b="1" dirty="0"/>
              <a:t>の様式による報告を認証機関から受け、それらについては</a:t>
            </a:r>
            <a:r>
              <a:rPr lang="ja-JP" altLang="en-US" sz="2400" b="1" dirty="0"/>
              <a:t>、</a:t>
            </a:r>
            <a:endParaRPr lang="en-US" altLang="ja-JP" sz="2400" b="1" dirty="0"/>
          </a:p>
          <a:p>
            <a:pPr algn="just"/>
            <a:r>
              <a:rPr lang="ja-JP" altLang="en-US" sz="2400" b="1" dirty="0"/>
              <a:t>　　</a:t>
            </a:r>
            <a:r>
              <a:rPr lang="ja-JP" altLang="ja-JP" sz="2400" b="1" dirty="0"/>
              <a:t>求めがあれば、提供。</a:t>
            </a:r>
            <a:r>
              <a:rPr lang="en-US" altLang="ja-JP" sz="2400" b="1" dirty="0"/>
              <a:t>WEB</a:t>
            </a:r>
            <a:r>
              <a:rPr lang="ja-JP" altLang="ja-JP" sz="2400" b="1" dirty="0" err="1"/>
              <a:t>での</a:t>
            </a:r>
            <a:r>
              <a:rPr lang="ja-JP" altLang="ja-JP" sz="2400" b="1" dirty="0"/>
              <a:t>公表可能なシステムの導入に</a:t>
            </a:r>
            <a:endParaRPr lang="en-US" altLang="ja-JP" sz="2400" b="1" dirty="0"/>
          </a:p>
          <a:p>
            <a:pPr algn="just"/>
            <a:r>
              <a:rPr lang="ja-JP" altLang="en-US" sz="2400" b="1" dirty="0"/>
              <a:t>　　</a:t>
            </a:r>
            <a:r>
              <a:rPr lang="ja-JP" altLang="ja-JP" sz="2400" b="1" dirty="0"/>
              <a:t>いては、財政状況も勘案しつつ引き続き検討</a:t>
            </a:r>
          </a:p>
          <a:p>
            <a:pPr algn="just">
              <a:spcAft>
                <a:spcPts val="0"/>
              </a:spcAft>
            </a:pPr>
            <a:endPar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D57F1E4F-1CFF-5643-939E-217C01CDF565}" type="slidenum">
              <a:rPr lang="en-US" b="1" smtClean="0"/>
              <a:pPr/>
              <a:t>18</a:t>
            </a:fld>
            <a:endParaRPr lang="en-US" b="1" dirty="0"/>
          </a:p>
        </p:txBody>
      </p:sp>
    </p:spTree>
    <p:extLst>
      <p:ext uri="{BB962C8B-B14F-4D97-AF65-F5344CB8AC3E}">
        <p14:creationId xmlns:p14="http://schemas.microsoft.com/office/powerpoint/2010/main" val="1828226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61751" y="622127"/>
            <a:ext cx="9395253" cy="461665"/>
          </a:xfrm>
          <a:prstGeom prst="rect">
            <a:avLst/>
          </a:prstGeom>
        </p:spPr>
        <p:txBody>
          <a:bodyPr wrap="square">
            <a:spAutoFit/>
          </a:bodyPr>
          <a:lstStyle/>
          <a:p>
            <a:pPr algn="just">
              <a:spcAft>
                <a:spcPts val="0"/>
              </a:spcAft>
            </a:pPr>
            <a:r>
              <a:rPr lang="ja-JP" altLang="ja-JP" sz="2400" b="1" kern="100" dirty="0">
                <a:latin typeface="+mj-ea"/>
                <a:ea typeface="+mj-ea"/>
                <a:cs typeface="Times New Roman" panose="02020603050405020304" pitchFamily="18" charset="0"/>
              </a:rPr>
              <a:t>規準文書</a:t>
            </a:r>
            <a:r>
              <a:rPr lang="ja-JP" altLang="en-US" sz="2400" b="1" kern="100" dirty="0">
                <a:latin typeface="+mj-ea"/>
                <a:ea typeface="+mj-ea"/>
                <a:cs typeface="Times New Roman" panose="02020603050405020304" pitchFamily="18" charset="0"/>
              </a:rPr>
              <a:t> </a:t>
            </a:r>
            <a:r>
              <a:rPr lang="en-US" altLang="ja-JP" sz="2400" b="1" kern="100" dirty="0">
                <a:latin typeface="+mj-ea"/>
                <a:ea typeface="+mj-ea"/>
                <a:cs typeface="Times New Roman" panose="02020603050405020304" pitchFamily="18" charset="0"/>
              </a:rPr>
              <a:t>1 </a:t>
            </a:r>
            <a:r>
              <a:rPr lang="ja-JP" altLang="ja-JP" sz="2400" b="1" kern="100" dirty="0">
                <a:latin typeface="+mj-ea"/>
                <a:ea typeface="+mj-ea"/>
                <a:cs typeface="Times New Roman" panose="02020603050405020304" pitchFamily="18" charset="0"/>
              </a:rPr>
              <a:t>付属書</a:t>
            </a:r>
            <a:r>
              <a:rPr lang="en-US" altLang="ja-JP" sz="2400" b="1" kern="100" dirty="0">
                <a:latin typeface="+mj-ea"/>
                <a:ea typeface="+mj-ea"/>
                <a:cs typeface="Times New Roman" panose="02020603050405020304" pitchFamily="18" charset="0"/>
              </a:rPr>
              <a:t>3</a:t>
            </a:r>
            <a:r>
              <a:rPr lang="ja-JP" altLang="ja-JP" sz="2400" b="1" kern="100" dirty="0">
                <a:latin typeface="+mj-ea"/>
                <a:ea typeface="+mj-ea"/>
                <a:cs typeface="Times New Roman" panose="02020603050405020304" pitchFamily="18" charset="0"/>
              </a:rPr>
              <a:t>－</a:t>
            </a:r>
            <a:r>
              <a:rPr lang="en-US" altLang="ja-JP" sz="2400" b="1" kern="100" dirty="0">
                <a:latin typeface="+mj-ea"/>
                <a:ea typeface="+mj-ea"/>
                <a:cs typeface="Times New Roman" panose="02020603050405020304" pitchFamily="18" charset="0"/>
              </a:rPr>
              <a:t>3</a:t>
            </a:r>
            <a:r>
              <a:rPr lang="ja-JP" altLang="en-US" sz="2400" b="1" kern="100" dirty="0">
                <a:latin typeface="+mj-ea"/>
                <a:ea typeface="+mj-ea"/>
                <a:cs typeface="Times New Roman" panose="02020603050405020304" pitchFamily="18" charset="0"/>
              </a:rPr>
              <a:t>（プロジェクト認証報告書様式）</a:t>
            </a:r>
            <a:endPar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正方形/長方形 2"/>
          <p:cNvSpPr/>
          <p:nvPr/>
        </p:nvSpPr>
        <p:spPr>
          <a:xfrm>
            <a:off x="1876167" y="1152907"/>
            <a:ext cx="9366420" cy="4893647"/>
          </a:xfrm>
          <a:prstGeom prst="rect">
            <a:avLst/>
          </a:prstGeom>
        </p:spPr>
        <p:txBody>
          <a:bodyPr wrap="square">
            <a:spAutoFit/>
          </a:bodyPr>
          <a:lstStyle/>
          <a:p>
            <a:pPr algn="just">
              <a:spcAft>
                <a:spcPts val="0"/>
              </a:spcAft>
            </a:pPr>
            <a:r>
              <a:rPr lang="ja-JP" altLang="en-US" sz="2400" b="1" kern="100" dirty="0">
                <a:latin typeface="+mj-ea"/>
                <a:ea typeface="+mj-ea"/>
                <a:cs typeface="Times New Roman" panose="02020603050405020304" pitchFamily="18" charset="0"/>
              </a:rPr>
              <a:t>　</a:t>
            </a:r>
            <a:endParaRPr lang="en-US" altLang="ja-JP" sz="2400" b="1" kern="100" dirty="0">
              <a:latin typeface="+mj-ea"/>
              <a:ea typeface="+mj-ea"/>
              <a:cs typeface="Times New Roman" panose="02020603050405020304" pitchFamily="18" charset="0"/>
            </a:endParaRPr>
          </a:p>
          <a:p>
            <a:pPr algn="just">
              <a:spcAft>
                <a:spcPts val="0"/>
              </a:spcAft>
            </a:pPr>
            <a:r>
              <a:rPr lang="ja-JP" altLang="en-US" sz="2400" kern="100" dirty="0">
                <a:latin typeface="+mj-ea"/>
                <a:ea typeface="+mj-ea"/>
                <a:cs typeface="Times New Roman" panose="02020603050405020304" pitchFamily="18" charset="0"/>
              </a:rPr>
              <a:t>（</a:t>
            </a:r>
            <a:r>
              <a:rPr lang="en-US" altLang="ja-JP" sz="2400" kern="100" dirty="0">
                <a:latin typeface="+mj-ea"/>
                <a:ea typeface="+mj-ea"/>
                <a:cs typeface="Times New Roman" panose="02020603050405020304" pitchFamily="18" charset="0"/>
              </a:rPr>
              <a:t>P32)</a:t>
            </a:r>
            <a:r>
              <a:rPr lang="ja-JP" altLang="en-US" sz="2400" b="1" kern="100" dirty="0">
                <a:latin typeface="+mj-ea"/>
                <a:ea typeface="+mj-ea"/>
                <a:cs typeface="Times New Roman" panose="02020603050405020304" pitchFamily="18" charset="0"/>
              </a:rPr>
              <a:t>　　　　　</a:t>
            </a:r>
            <a:endParaRPr lang="en-US" altLang="ja-JP" sz="2400" b="1" kern="100" dirty="0">
              <a:latin typeface="+mj-ea"/>
              <a:ea typeface="+mj-ea"/>
              <a:cs typeface="Times New Roman" panose="02020603050405020304" pitchFamily="18" charset="0"/>
            </a:endParaRPr>
          </a:p>
          <a:p>
            <a:pPr algn="just">
              <a:spcAft>
                <a:spcPts val="0"/>
              </a:spcAft>
            </a:pPr>
            <a:r>
              <a:rPr lang="ja-JP" altLang="en-US" sz="2400" b="1" kern="100" dirty="0">
                <a:latin typeface="+mj-ea"/>
                <a:ea typeface="+mj-ea"/>
                <a:cs typeface="Times New Roman" panose="02020603050405020304" pitchFamily="18" charset="0"/>
              </a:rPr>
              <a:t>［意見］</a:t>
            </a:r>
            <a:endParaRPr lang="en-US" altLang="ja-JP" sz="2400" b="1" kern="100" dirty="0">
              <a:latin typeface="+mj-ea"/>
              <a:ea typeface="+mj-ea"/>
              <a:cs typeface="Times New Roman" panose="02020603050405020304" pitchFamily="18" charset="0"/>
            </a:endParaRPr>
          </a:p>
          <a:p>
            <a:pPr algn="just">
              <a:spcAft>
                <a:spcPts val="0"/>
              </a:spcAft>
            </a:pPr>
            <a:r>
              <a:rPr lang="ja-JP" altLang="en-US" sz="2400" b="1" kern="100" dirty="0">
                <a:latin typeface="+mn-ea"/>
                <a:cs typeface="Times New Roman" panose="02020603050405020304" pitchFamily="18" charset="0"/>
              </a:rPr>
              <a:t>　　プロジェクト認証の</a:t>
            </a:r>
            <a:r>
              <a:rPr lang="ja-JP" altLang="ja-JP" sz="2400" b="1" kern="100" dirty="0">
                <a:latin typeface="+mn-ea"/>
                <a:cs typeface="Times New Roman" panose="02020603050405020304" pitchFamily="18" charset="0"/>
              </a:rPr>
              <a:t>報告様式に</a:t>
            </a:r>
            <a:r>
              <a:rPr lang="ja-JP" altLang="ja-JP" sz="2400" b="1" kern="100" dirty="0">
                <a:latin typeface="+mn-ea"/>
                <a:cs typeface="ＭＳ 明朝" panose="02020609040205080304" pitchFamily="17" charset="-128"/>
              </a:rPr>
              <a:t>①「プロジェクトマネー</a:t>
            </a:r>
            <a:endParaRPr lang="en-US" altLang="ja-JP" sz="2400" b="1" kern="100" dirty="0">
              <a:latin typeface="+mn-ea"/>
              <a:cs typeface="ＭＳ 明朝" panose="02020609040205080304" pitchFamily="17" charset="-128"/>
            </a:endParaRPr>
          </a:p>
          <a:p>
            <a:pPr algn="just">
              <a:spcAft>
                <a:spcPts val="0"/>
              </a:spcAft>
            </a:pPr>
            <a:r>
              <a:rPr lang="ja-JP" altLang="en-US" sz="2400" b="1" kern="100" dirty="0">
                <a:latin typeface="+mn-ea"/>
                <a:cs typeface="ＭＳ 明朝" panose="02020609040205080304" pitchFamily="17" charset="-128"/>
              </a:rPr>
              <a:t>　　</a:t>
            </a:r>
            <a:r>
              <a:rPr lang="ja-JP" altLang="ja-JP" sz="2400" b="1" kern="100" dirty="0">
                <a:latin typeface="+mn-ea"/>
                <a:cs typeface="ＭＳ 明朝" panose="02020609040205080304" pitchFamily="17" charset="-128"/>
              </a:rPr>
              <a:t>ジャー」②「プロジェクト</a:t>
            </a:r>
            <a:r>
              <a:rPr lang="ja-JP" altLang="en-US" sz="2400" b="1" kern="100" dirty="0">
                <a:latin typeface="+mn-ea"/>
                <a:cs typeface="ＭＳ 明朝" panose="02020609040205080304" pitchFamily="17" charset="-128"/>
              </a:rPr>
              <a:t>メ</a:t>
            </a:r>
            <a:r>
              <a:rPr lang="ja-JP" altLang="ja-JP" sz="2400" b="1" kern="100" dirty="0">
                <a:latin typeface="+mn-ea"/>
                <a:cs typeface="ＭＳ 明朝" panose="02020609040205080304" pitchFamily="17" charset="-128"/>
              </a:rPr>
              <a:t>ンバー」③「全体認証か、部分認</a:t>
            </a:r>
            <a:endParaRPr lang="en-US" altLang="ja-JP" sz="2400" b="1" kern="100" dirty="0">
              <a:latin typeface="+mn-ea"/>
              <a:cs typeface="ＭＳ 明朝" panose="02020609040205080304" pitchFamily="17" charset="-128"/>
            </a:endParaRPr>
          </a:p>
          <a:p>
            <a:pPr algn="just">
              <a:spcAft>
                <a:spcPts val="0"/>
              </a:spcAft>
            </a:pPr>
            <a:r>
              <a:rPr lang="ja-JP" altLang="en-US" sz="2400" b="1" kern="100" dirty="0">
                <a:latin typeface="+mn-ea"/>
                <a:cs typeface="ＭＳ 明朝" panose="02020609040205080304" pitchFamily="17" charset="-128"/>
              </a:rPr>
              <a:t>　　</a:t>
            </a:r>
            <a:r>
              <a:rPr lang="ja-JP" altLang="ja-JP" sz="2400" b="1" kern="100" dirty="0">
                <a:latin typeface="+mn-ea"/>
                <a:cs typeface="ＭＳ 明朝" panose="02020609040205080304" pitchFamily="17" charset="-128"/>
              </a:rPr>
              <a:t>証か」④</a:t>
            </a:r>
            <a:r>
              <a:rPr lang="ja-JP" altLang="en-US" sz="2400" b="1" kern="100" dirty="0">
                <a:latin typeface="+mn-ea"/>
                <a:cs typeface="ＭＳ 明朝" panose="02020609040205080304" pitchFamily="17" charset="-128"/>
              </a:rPr>
              <a:t>「</a:t>
            </a:r>
            <a:r>
              <a:rPr lang="ja-JP" altLang="ja-JP" sz="2400" b="1" kern="100" dirty="0">
                <a:latin typeface="+mn-ea"/>
                <a:cs typeface="ＭＳ 明朝" panose="02020609040205080304" pitchFamily="17" charset="-128"/>
              </a:rPr>
              <a:t>プロジェクト期間」の欄を設けるべき</a:t>
            </a:r>
            <a:endParaRPr lang="en-US" altLang="ja-JP" sz="2400" b="1" kern="100" dirty="0">
              <a:latin typeface="+mn-ea"/>
              <a:cs typeface="ＭＳ 明朝" panose="02020609040205080304" pitchFamily="17" charset="-128"/>
            </a:endParaRPr>
          </a:p>
          <a:p>
            <a:pPr algn="just">
              <a:spcAft>
                <a:spcPts val="0"/>
              </a:spcAft>
            </a:pP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［回答］</a:t>
            </a:r>
            <a:endParaRPr lang="en-US" altLang="ja-JP" sz="2400" b="1" kern="100" dirty="0">
              <a:effectLst/>
              <a:latin typeface="+mn-ea"/>
              <a:cs typeface="Times New Roman" panose="02020603050405020304" pitchFamily="18" charset="0"/>
            </a:endParaRPr>
          </a:p>
          <a:p>
            <a:pPr algn="just"/>
            <a:r>
              <a:rPr lang="ja-JP" altLang="en-US" sz="2400" dirty="0"/>
              <a:t>　　</a:t>
            </a:r>
            <a:r>
              <a:rPr lang="en-US" altLang="ja-JP" sz="2400" b="1" dirty="0"/>
              <a:t>PEFC</a:t>
            </a:r>
            <a:r>
              <a:rPr lang="ja-JP" altLang="ja-JP" sz="2400" b="1" dirty="0"/>
              <a:t>の規定</a:t>
            </a:r>
            <a:r>
              <a:rPr lang="ja-JP" altLang="en-US" sz="2400" b="1" dirty="0"/>
              <a:t>の定義</a:t>
            </a:r>
            <a:r>
              <a:rPr lang="ja-JP" altLang="ja-JP" sz="2400" b="1" dirty="0"/>
              <a:t>を勘案し、①「管理主体」②｢メンバー｣</a:t>
            </a:r>
            <a:endParaRPr lang="en-US" altLang="ja-JP" sz="2400" b="1" dirty="0"/>
          </a:p>
          <a:p>
            <a:pPr algn="just"/>
            <a:r>
              <a:rPr lang="ja-JP" altLang="en-US" sz="2400" b="1" dirty="0"/>
              <a:t>　　</a:t>
            </a:r>
            <a:r>
              <a:rPr lang="ja-JP" altLang="ja-JP" sz="2400" b="1" dirty="0"/>
              <a:t>③</a:t>
            </a:r>
            <a:r>
              <a:rPr lang="ja-JP" altLang="en-US" sz="2400" b="1" dirty="0"/>
              <a:t>「</a:t>
            </a:r>
            <a:r>
              <a:rPr lang="ja-JP" altLang="ja-JP" sz="2400" b="1" dirty="0"/>
              <a:t>全体認証か、部分認証か」の欄を設ける。ただし、「プロ</a:t>
            </a:r>
            <a:endParaRPr lang="en-US" altLang="ja-JP" sz="2400" b="1" dirty="0"/>
          </a:p>
          <a:p>
            <a:pPr algn="just"/>
            <a:r>
              <a:rPr lang="ja-JP" altLang="en-US" sz="2400" b="1" dirty="0"/>
              <a:t>　　</a:t>
            </a:r>
            <a:r>
              <a:rPr lang="ja-JP" altLang="ja-JP" sz="2400" b="1" dirty="0"/>
              <a:t>ジェクト期間」については、有効期間の概念がないので設けな</a:t>
            </a:r>
            <a:endParaRPr lang="en-US" altLang="ja-JP" sz="2400" b="1" dirty="0"/>
          </a:p>
          <a:p>
            <a:pPr algn="just"/>
            <a:r>
              <a:rPr lang="ja-JP" altLang="en-US" sz="2400" b="1" dirty="0"/>
              <a:t>　　</a:t>
            </a:r>
            <a:r>
              <a:rPr lang="ja-JP" altLang="ja-JP" sz="2400" b="1" dirty="0"/>
              <a:t>い。</a:t>
            </a:r>
          </a:p>
          <a:p>
            <a:pPr algn="just">
              <a:spcAft>
                <a:spcPts val="0"/>
              </a:spcAft>
            </a:pPr>
            <a:endParaRPr lang="ja-JP" altLang="ja-JP" sz="2400" b="1" kern="100" dirty="0">
              <a:effectLst/>
              <a:latin typeface="+mn-ea"/>
              <a:cs typeface="Times New Roman" panose="02020603050405020304" pitchFamily="18" charset="0"/>
            </a:endParaRPr>
          </a:p>
        </p:txBody>
      </p:sp>
      <p:sp>
        <p:nvSpPr>
          <p:cNvPr id="4" name="スライド番号プレースホルダー 3"/>
          <p:cNvSpPr>
            <a:spLocks noGrp="1"/>
          </p:cNvSpPr>
          <p:nvPr>
            <p:ph type="sldNum" sz="quarter" idx="12"/>
          </p:nvPr>
        </p:nvSpPr>
        <p:spPr/>
        <p:txBody>
          <a:bodyPr/>
          <a:lstStyle/>
          <a:p>
            <a:fld id="{D57F1E4F-1CFF-5643-939E-217C01CDF565}" type="slidenum">
              <a:rPr lang="en-US" b="1" smtClean="0"/>
              <a:pPr/>
              <a:t>19</a:t>
            </a:fld>
            <a:endParaRPr lang="en-US" b="1" dirty="0"/>
          </a:p>
        </p:txBody>
      </p:sp>
    </p:spTree>
    <p:extLst>
      <p:ext uri="{BB962C8B-B14F-4D97-AF65-F5344CB8AC3E}">
        <p14:creationId xmlns:p14="http://schemas.microsoft.com/office/powerpoint/2010/main" val="3334157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6707" y="278365"/>
            <a:ext cx="9481377" cy="6394283"/>
          </a:xfrm>
        </p:spPr>
        <p:txBody>
          <a:bodyPr>
            <a:normAutofit fontScale="90000"/>
          </a:bodyPr>
          <a:lstStyle/>
          <a:p>
            <a:r>
              <a:rPr lang="ja-JP" altLang="en-US" b="1" dirty="0">
                <a:solidFill>
                  <a:srgbClr val="00B050"/>
                </a:solidFill>
              </a:rPr>
              <a:t> </a:t>
            </a:r>
            <a:r>
              <a:rPr kumimoji="1" lang="ja-JP" altLang="en-US" b="1" dirty="0">
                <a:solidFill>
                  <a:schemeClr val="tx1"/>
                </a:solidFill>
              </a:rPr>
              <a:t>主な改正点</a:t>
            </a:r>
            <a:r>
              <a:rPr kumimoji="1" lang="en-US" altLang="ja-JP" b="1" dirty="0">
                <a:solidFill>
                  <a:srgbClr val="00B050"/>
                </a:solidFill>
              </a:rPr>
              <a:t/>
            </a:r>
            <a:br>
              <a:rPr kumimoji="1" lang="en-US" altLang="ja-JP" b="1" dirty="0">
                <a:solidFill>
                  <a:srgbClr val="00B050"/>
                </a:solidFill>
              </a:rPr>
            </a:br>
            <a:r>
              <a:rPr kumimoji="1" lang="en-US" altLang="ja-JP" sz="2800" dirty="0"/>
              <a:t/>
            </a:r>
            <a:br>
              <a:rPr kumimoji="1" lang="en-US" altLang="ja-JP" sz="2800" dirty="0"/>
            </a:br>
            <a:r>
              <a:rPr lang="ja-JP" altLang="en-US" sz="2800" b="1" dirty="0"/>
              <a:t>　</a:t>
            </a:r>
            <a:r>
              <a:rPr lang="ja-JP" altLang="en-US" sz="2800" b="1" dirty="0">
                <a:solidFill>
                  <a:schemeClr val="tx1"/>
                </a:solidFill>
              </a:rPr>
              <a:t>規</a:t>
            </a:r>
            <a:r>
              <a:rPr kumimoji="1" lang="ja-JP" altLang="en-US" sz="2800" b="1" dirty="0">
                <a:solidFill>
                  <a:schemeClr val="tx1"/>
                </a:solidFill>
              </a:rPr>
              <a:t>準文書</a:t>
            </a:r>
            <a:r>
              <a:rPr kumimoji="1" lang="en-US" altLang="ja-JP" sz="2800" b="1" dirty="0">
                <a:solidFill>
                  <a:schemeClr val="tx1"/>
                </a:solidFill>
              </a:rPr>
              <a:t>1</a:t>
            </a:r>
            <a:r>
              <a:rPr kumimoji="1" lang="ja-JP" altLang="en-US" sz="2800" b="1" dirty="0">
                <a:solidFill>
                  <a:schemeClr val="tx1"/>
                </a:solidFill>
              </a:rPr>
              <a:t>「認証制度管理運営規則」　　　　</a:t>
            </a:r>
            <a:r>
              <a:rPr lang="ja-JP" altLang="en-US" sz="2200" dirty="0">
                <a:solidFill>
                  <a:schemeClr val="tx1"/>
                </a:solidFill>
              </a:rPr>
              <a:t>（基本事項）</a:t>
            </a:r>
            <a:r>
              <a:rPr lang="en-US" altLang="ja-JP" sz="2200" dirty="0">
                <a:solidFill>
                  <a:schemeClr val="tx1"/>
                </a:solidFill>
              </a:rPr>
              <a:t/>
            </a:r>
            <a:br>
              <a:rPr lang="en-US" altLang="ja-JP" sz="2200" dirty="0">
                <a:solidFill>
                  <a:schemeClr val="tx1"/>
                </a:solidFill>
              </a:rPr>
            </a:br>
            <a:r>
              <a:rPr lang="en-US" altLang="ja-JP" sz="2200" dirty="0">
                <a:solidFill>
                  <a:schemeClr val="tx1"/>
                </a:solidFill>
              </a:rPr>
              <a:t/>
            </a:r>
            <a:br>
              <a:rPr lang="en-US" altLang="ja-JP" sz="2200" dirty="0">
                <a:solidFill>
                  <a:schemeClr val="tx1"/>
                </a:solidFill>
              </a:rPr>
            </a:br>
            <a:r>
              <a:rPr lang="ja-JP" altLang="en-US" sz="2800" dirty="0">
                <a:solidFill>
                  <a:schemeClr val="tx1"/>
                </a:solidFill>
              </a:rPr>
              <a:t>　　</a:t>
            </a:r>
            <a:r>
              <a:rPr lang="en-US" altLang="ja-JP" sz="2800" dirty="0">
                <a:solidFill>
                  <a:schemeClr val="tx1"/>
                </a:solidFill>
              </a:rPr>
              <a:t>SGEC</a:t>
            </a:r>
            <a:r>
              <a:rPr lang="ja-JP" altLang="en-US" sz="2800" dirty="0">
                <a:solidFill>
                  <a:schemeClr val="tx1"/>
                </a:solidFill>
              </a:rPr>
              <a:t>規格の概要について規定</a:t>
            </a:r>
            <a:r>
              <a:rPr lang="en-US" altLang="ja-JP" sz="2800" dirty="0">
                <a:solidFill>
                  <a:schemeClr val="tx1"/>
                </a:solidFill>
              </a:rPr>
              <a:t/>
            </a:r>
            <a:br>
              <a:rPr lang="en-US" altLang="ja-JP" sz="2800" dirty="0">
                <a:solidFill>
                  <a:schemeClr val="tx1"/>
                </a:solidFill>
              </a:rPr>
            </a:br>
            <a:r>
              <a:rPr lang="en-US" altLang="ja-JP" sz="2800" dirty="0">
                <a:solidFill>
                  <a:schemeClr val="tx1"/>
                </a:solidFill>
              </a:rPr>
              <a:t/>
            </a:r>
            <a:br>
              <a:rPr lang="en-US" altLang="ja-JP" sz="2800" dirty="0">
                <a:solidFill>
                  <a:schemeClr val="tx1"/>
                </a:solidFill>
              </a:rPr>
            </a:br>
            <a:r>
              <a:rPr kumimoji="1" lang="ja-JP" altLang="en-US" sz="2800" b="1" dirty="0">
                <a:solidFill>
                  <a:schemeClr val="tx1"/>
                </a:solidFill>
              </a:rPr>
              <a:t>　　</a:t>
            </a:r>
            <a:r>
              <a:rPr kumimoji="1" lang="ja-JP" altLang="en-US" sz="2800" dirty="0">
                <a:solidFill>
                  <a:schemeClr val="tx1"/>
                </a:solidFill>
              </a:rPr>
              <a:t>（</a:t>
            </a:r>
            <a:r>
              <a:rPr kumimoji="1" lang="ja-JP" altLang="en-US" sz="2200" dirty="0">
                <a:solidFill>
                  <a:schemeClr val="tx1"/>
                </a:solidFill>
              </a:rPr>
              <a:t>改正のポイント）</a:t>
            </a:r>
            <a:r>
              <a:rPr kumimoji="1" lang="en-US" altLang="ja-JP" sz="2800" dirty="0">
                <a:solidFill>
                  <a:schemeClr val="tx1"/>
                </a:solidFill>
              </a:rPr>
              <a:t/>
            </a:r>
            <a:br>
              <a:rPr kumimoji="1" lang="en-US" altLang="ja-JP" sz="2800" dirty="0">
                <a:solidFill>
                  <a:schemeClr val="tx1"/>
                </a:solidFill>
              </a:rPr>
            </a:br>
            <a:r>
              <a:rPr kumimoji="1" lang="ja-JP" altLang="en-US" sz="2800" dirty="0">
                <a:solidFill>
                  <a:schemeClr val="tx1"/>
                </a:solidFill>
              </a:rPr>
              <a:t>　　・</a:t>
            </a:r>
            <a:r>
              <a:rPr kumimoji="1" lang="ja-JP" altLang="en-US" sz="2400" dirty="0">
                <a:solidFill>
                  <a:schemeClr val="tx1"/>
                </a:solidFill>
              </a:rPr>
              <a:t>専門部会、認証管理委員会　</a:t>
            </a:r>
            <a:r>
              <a:rPr kumimoji="1" lang="ja-JP" altLang="en-US" sz="2800" b="1" dirty="0">
                <a:solidFill>
                  <a:schemeClr val="tx1"/>
                </a:solidFill>
              </a:rPr>
              <a:t>→</a:t>
            </a:r>
            <a:r>
              <a:rPr kumimoji="1" lang="ja-JP" altLang="en-US" sz="2800" dirty="0">
                <a:solidFill>
                  <a:schemeClr val="tx1"/>
                </a:solidFill>
              </a:rPr>
              <a:t>　</a:t>
            </a:r>
            <a:r>
              <a:rPr kumimoji="1" lang="ja-JP" altLang="en-US" sz="2400" b="1" dirty="0">
                <a:solidFill>
                  <a:schemeClr val="tx1"/>
                </a:solidFill>
              </a:rPr>
              <a:t>規格管理委員会</a:t>
            </a:r>
            <a:r>
              <a:rPr kumimoji="1" lang="ja-JP" altLang="en-US" sz="2400" dirty="0">
                <a:solidFill>
                  <a:schemeClr val="tx1"/>
                </a:solidFill>
              </a:rPr>
              <a:t>（規定</a:t>
            </a:r>
            <a:r>
              <a:rPr kumimoji="1" lang="en-US" altLang="ja-JP" sz="2400" dirty="0">
                <a:solidFill>
                  <a:schemeClr val="tx1"/>
                </a:solidFill>
              </a:rPr>
              <a:t>2.3.</a:t>
            </a:r>
            <a:r>
              <a:rPr kumimoji="1" lang="ja-JP" altLang="en-US" sz="2400" dirty="0">
                <a:solidFill>
                  <a:schemeClr val="tx1"/>
                </a:solidFill>
              </a:rPr>
              <a:t>）</a:t>
            </a:r>
            <a:r>
              <a:rPr kumimoji="1" lang="en-US" altLang="ja-JP" sz="2400" dirty="0">
                <a:solidFill>
                  <a:schemeClr val="tx1"/>
                </a:solidFill>
              </a:rPr>
              <a:t/>
            </a:r>
            <a:br>
              <a:rPr kumimoji="1" lang="en-US" altLang="ja-JP" sz="2400" dirty="0">
                <a:solidFill>
                  <a:schemeClr val="tx1"/>
                </a:solidFill>
              </a:rPr>
            </a:br>
            <a:r>
              <a:rPr kumimoji="1" lang="en-US" altLang="ja-JP" sz="2400" dirty="0">
                <a:solidFill>
                  <a:schemeClr val="tx1"/>
                </a:solidFill>
              </a:rPr>
              <a:t/>
            </a:r>
            <a:br>
              <a:rPr kumimoji="1" lang="en-US" altLang="ja-JP" sz="2400" dirty="0">
                <a:solidFill>
                  <a:schemeClr val="tx1"/>
                </a:solidFill>
              </a:rPr>
            </a:br>
            <a:r>
              <a:rPr kumimoji="1" lang="ja-JP" altLang="en-US" sz="2400" b="1" dirty="0">
                <a:solidFill>
                  <a:schemeClr val="tx1"/>
                </a:solidFill>
              </a:rPr>
              <a:t>　 　・</a:t>
            </a:r>
            <a:r>
              <a:rPr kumimoji="1" lang="en-US" altLang="ja-JP" sz="2400" dirty="0">
                <a:solidFill>
                  <a:schemeClr val="tx1"/>
                </a:solidFill>
              </a:rPr>
              <a:t>SGEC</a:t>
            </a:r>
            <a:r>
              <a:rPr kumimoji="1" lang="ja-JP" altLang="en-US" sz="2400" dirty="0">
                <a:solidFill>
                  <a:schemeClr val="tx1"/>
                </a:solidFill>
              </a:rPr>
              <a:t>ロゴ　→　</a:t>
            </a:r>
            <a:r>
              <a:rPr kumimoji="1" lang="en-US" altLang="ja-JP" sz="2400" dirty="0">
                <a:solidFill>
                  <a:schemeClr val="tx1"/>
                </a:solidFill>
              </a:rPr>
              <a:t>SGEC</a:t>
            </a:r>
            <a:r>
              <a:rPr kumimoji="1" lang="ja-JP" altLang="en-US" sz="2400" b="1" dirty="0">
                <a:solidFill>
                  <a:schemeClr val="tx1"/>
                </a:solidFill>
              </a:rPr>
              <a:t>商標</a:t>
            </a:r>
            <a:r>
              <a:rPr kumimoji="1" lang="ja-JP" altLang="en-US" sz="2400" dirty="0">
                <a:solidFill>
                  <a:schemeClr val="tx1"/>
                </a:solidFill>
              </a:rPr>
              <a:t>（</a:t>
            </a:r>
            <a:r>
              <a:rPr kumimoji="1" lang="en-US" altLang="ja-JP" sz="2400" dirty="0">
                <a:solidFill>
                  <a:schemeClr val="tx1"/>
                </a:solidFill>
              </a:rPr>
              <a:t>6</a:t>
            </a:r>
            <a:r>
              <a:rPr kumimoji="1" lang="ja-JP" altLang="en-US" sz="2400" dirty="0">
                <a:solidFill>
                  <a:schemeClr val="tx1"/>
                </a:solidFill>
              </a:rPr>
              <a:t>）</a:t>
            </a:r>
            <a:r>
              <a:rPr kumimoji="1" lang="en-US" altLang="ja-JP" sz="2400" dirty="0">
                <a:solidFill>
                  <a:schemeClr val="tx1"/>
                </a:solidFill>
              </a:rPr>
              <a:t/>
            </a:r>
            <a:br>
              <a:rPr kumimoji="1" lang="en-US" altLang="ja-JP" sz="2400" dirty="0">
                <a:solidFill>
                  <a:schemeClr val="tx1"/>
                </a:solidFill>
              </a:rPr>
            </a:br>
            <a:r>
              <a:rPr kumimoji="1" lang="en-US" altLang="ja-JP" sz="2400" dirty="0">
                <a:solidFill>
                  <a:schemeClr val="tx1"/>
                </a:solidFill>
              </a:rPr>
              <a:t/>
            </a:r>
            <a:br>
              <a:rPr kumimoji="1" lang="en-US" altLang="ja-JP" sz="2400" dirty="0">
                <a:solidFill>
                  <a:schemeClr val="tx1"/>
                </a:solidFill>
              </a:rPr>
            </a:br>
            <a:r>
              <a:rPr kumimoji="1" lang="ja-JP" altLang="en-US" sz="2400" dirty="0">
                <a:solidFill>
                  <a:schemeClr val="tx1"/>
                </a:solidFill>
              </a:rPr>
              <a:t>　　 ・認証機関の</a:t>
            </a:r>
            <a:r>
              <a:rPr kumimoji="1" lang="en-US" altLang="ja-JP" sz="2400" dirty="0">
                <a:solidFill>
                  <a:schemeClr val="tx1"/>
                </a:solidFill>
              </a:rPr>
              <a:t>SGEC/PEFC</a:t>
            </a:r>
            <a:r>
              <a:rPr kumimoji="1" lang="ja-JP" altLang="en-US" sz="2400" dirty="0">
                <a:solidFill>
                  <a:schemeClr val="tx1"/>
                </a:solidFill>
              </a:rPr>
              <a:t>ジャパンへの</a:t>
            </a:r>
            <a:r>
              <a:rPr kumimoji="1" lang="ja-JP" altLang="en-US" sz="2400" b="1" dirty="0">
                <a:solidFill>
                  <a:schemeClr val="tx1"/>
                </a:solidFill>
              </a:rPr>
              <a:t>報告様式</a:t>
            </a:r>
            <a:r>
              <a:rPr kumimoji="1" lang="ja-JP" altLang="en-US" sz="2400" dirty="0">
                <a:solidFill>
                  <a:schemeClr val="tx1"/>
                </a:solidFill>
              </a:rPr>
              <a:t>を</a:t>
            </a:r>
            <a:r>
              <a:rPr lang="en-US" altLang="ja-JP" sz="2400" dirty="0">
                <a:solidFill>
                  <a:schemeClr val="tx1"/>
                </a:solidFill>
              </a:rPr>
              <a:t>PEFC</a:t>
            </a:r>
            <a:r>
              <a:rPr lang="ja-JP" altLang="en-US" sz="2400" dirty="0">
                <a:solidFill>
                  <a:schemeClr val="tx1"/>
                </a:solidFill>
              </a:rPr>
              <a:t>の要求を</a:t>
            </a:r>
            <a:r>
              <a:rPr lang="en-US" altLang="ja-JP" sz="2400" dirty="0">
                <a:solidFill>
                  <a:schemeClr val="tx1"/>
                </a:solidFill>
              </a:rPr>
              <a:t/>
            </a:r>
            <a:br>
              <a:rPr lang="en-US" altLang="ja-JP" sz="2400" dirty="0">
                <a:solidFill>
                  <a:schemeClr val="tx1"/>
                </a:solidFill>
              </a:rPr>
            </a:br>
            <a:r>
              <a:rPr lang="ja-JP" altLang="en-US" sz="2400" dirty="0">
                <a:solidFill>
                  <a:schemeClr val="tx1"/>
                </a:solidFill>
              </a:rPr>
              <a:t>　　　 踏まえ改定（付属書</a:t>
            </a:r>
            <a:r>
              <a:rPr lang="en-US" altLang="ja-JP" sz="2400" dirty="0">
                <a:solidFill>
                  <a:schemeClr val="tx1"/>
                </a:solidFill>
              </a:rPr>
              <a:t>1-1</a:t>
            </a:r>
            <a:r>
              <a:rPr lang="ja-JP" altLang="en-US" sz="2400" dirty="0">
                <a:solidFill>
                  <a:schemeClr val="tx1"/>
                </a:solidFill>
              </a:rPr>
              <a:t>～</a:t>
            </a:r>
            <a:r>
              <a:rPr lang="en-US" altLang="ja-JP" sz="2400" dirty="0">
                <a:solidFill>
                  <a:schemeClr val="tx1"/>
                </a:solidFill>
              </a:rPr>
              <a:t>1-3</a:t>
            </a:r>
            <a:r>
              <a:rPr lang="ja-JP" altLang="en-US" sz="2400" dirty="0">
                <a:solidFill>
                  <a:schemeClr val="tx1"/>
                </a:solidFill>
              </a:rPr>
              <a:t>）</a:t>
            </a:r>
            <a:r>
              <a:rPr kumimoji="1" lang="en-US" altLang="ja-JP" sz="2400" b="1" dirty="0">
                <a:solidFill>
                  <a:schemeClr val="tx1"/>
                </a:solidFill>
              </a:rPr>
              <a:t/>
            </a:r>
            <a:br>
              <a:rPr kumimoji="1" lang="en-US" altLang="ja-JP" sz="2400" b="1" dirty="0">
                <a:solidFill>
                  <a:schemeClr val="tx1"/>
                </a:solidFill>
              </a:rPr>
            </a:br>
            <a:r>
              <a:rPr kumimoji="1" lang="ja-JP" altLang="en-US" sz="2400" b="1" dirty="0">
                <a:solidFill>
                  <a:schemeClr val="tx1"/>
                </a:solidFill>
              </a:rPr>
              <a:t>　　　</a:t>
            </a:r>
            <a:r>
              <a:rPr kumimoji="1" lang="en-US" altLang="ja-JP" sz="2400" b="1" dirty="0">
                <a:solidFill>
                  <a:schemeClr val="tx1"/>
                </a:solidFill>
              </a:rPr>
              <a:t/>
            </a:r>
            <a:br>
              <a:rPr kumimoji="1" lang="en-US" altLang="ja-JP" sz="2400" b="1" dirty="0">
                <a:solidFill>
                  <a:schemeClr val="tx1"/>
                </a:solidFill>
              </a:rPr>
            </a:br>
            <a:r>
              <a:rPr kumimoji="1" lang="ja-JP" altLang="en-US" sz="2400" b="1" dirty="0">
                <a:solidFill>
                  <a:schemeClr val="tx1"/>
                </a:solidFill>
              </a:rPr>
              <a:t>　　 ・</a:t>
            </a:r>
            <a:r>
              <a:rPr kumimoji="1" lang="ja-JP" altLang="en-US" sz="2400" dirty="0">
                <a:solidFill>
                  <a:schemeClr val="tx1"/>
                </a:solidFill>
              </a:rPr>
              <a:t>文書番号の整理（付属書</a:t>
            </a:r>
            <a:r>
              <a:rPr kumimoji="1" lang="en-US" altLang="ja-JP" sz="2400" dirty="0">
                <a:solidFill>
                  <a:schemeClr val="tx1"/>
                </a:solidFill>
              </a:rPr>
              <a:t>2</a:t>
            </a:r>
            <a:r>
              <a:rPr kumimoji="1" lang="ja-JP" altLang="en-US" sz="2400" dirty="0">
                <a:solidFill>
                  <a:schemeClr val="tx1"/>
                </a:solidFill>
              </a:rPr>
              <a:t>）</a:t>
            </a:r>
            <a:r>
              <a:rPr kumimoji="1" lang="en-US" altLang="ja-JP" sz="2400" dirty="0">
                <a:solidFill>
                  <a:schemeClr val="tx1"/>
                </a:solidFill>
              </a:rPr>
              <a:t/>
            </a:r>
            <a:br>
              <a:rPr kumimoji="1" lang="en-US" altLang="ja-JP" sz="2400" dirty="0">
                <a:solidFill>
                  <a:schemeClr val="tx1"/>
                </a:solidFill>
              </a:rPr>
            </a:br>
            <a:r>
              <a:rPr lang="en-US" altLang="ja-JP" sz="2400" dirty="0">
                <a:solidFill>
                  <a:schemeClr val="tx1"/>
                </a:solidFill>
              </a:rPr>
              <a:t/>
            </a:r>
            <a:br>
              <a:rPr lang="en-US" altLang="ja-JP" sz="2400" dirty="0">
                <a:solidFill>
                  <a:schemeClr val="tx1"/>
                </a:solidFill>
              </a:rPr>
            </a:br>
            <a:r>
              <a:rPr lang="en-US" altLang="ja-JP" sz="2400" dirty="0">
                <a:solidFill>
                  <a:schemeClr val="tx1"/>
                </a:solidFill>
              </a:rPr>
              <a:t>        </a:t>
            </a:r>
            <a:r>
              <a:rPr lang="ja-JP" altLang="en-US" sz="2400" dirty="0">
                <a:solidFill>
                  <a:schemeClr val="tx1"/>
                </a:solidFill>
              </a:rPr>
              <a:t>・「顕彰規定」→　付属書として位置づけ（付属書</a:t>
            </a:r>
            <a:r>
              <a:rPr lang="en-US" altLang="ja-JP" sz="2400" dirty="0">
                <a:solidFill>
                  <a:schemeClr val="tx1"/>
                </a:solidFill>
              </a:rPr>
              <a:t>3</a:t>
            </a:r>
            <a:r>
              <a:rPr lang="ja-JP" altLang="en-US" sz="2400" dirty="0">
                <a:solidFill>
                  <a:schemeClr val="tx1"/>
                </a:solidFill>
              </a:rPr>
              <a:t>）</a:t>
            </a:r>
            <a:r>
              <a:rPr kumimoji="1" lang="en-US" altLang="ja-JP" sz="2800" b="1" dirty="0">
                <a:solidFill>
                  <a:schemeClr val="tx1"/>
                </a:solidFill>
              </a:rPr>
              <a:t/>
            </a:r>
            <a:br>
              <a:rPr kumimoji="1" lang="en-US" altLang="ja-JP" sz="2800" b="1" dirty="0">
                <a:solidFill>
                  <a:schemeClr val="tx1"/>
                </a:solidFill>
              </a:rPr>
            </a:br>
            <a:r>
              <a:rPr lang="en-US" altLang="ja-JP" sz="2800" dirty="0"/>
              <a:t/>
            </a:r>
            <a:br>
              <a:rPr lang="en-US" altLang="ja-JP" sz="2800" dirty="0"/>
            </a:br>
            <a:r>
              <a:rPr lang="ja-JP" altLang="en-US" sz="2800" dirty="0"/>
              <a:t>　</a:t>
            </a:r>
            <a:r>
              <a:rPr lang="en-US" altLang="ja-JP" sz="2800" dirty="0"/>
              <a:t/>
            </a:r>
            <a:br>
              <a:rPr lang="en-US" altLang="ja-JP" sz="2800" dirty="0"/>
            </a:br>
            <a:endParaRPr kumimoji="1" lang="ja-JP" altLang="en-US" sz="2800" dirty="0"/>
          </a:p>
        </p:txBody>
      </p:sp>
      <p:sp>
        <p:nvSpPr>
          <p:cNvPr id="3" name="スライド番号プレースホルダー 2"/>
          <p:cNvSpPr>
            <a:spLocks noGrp="1"/>
          </p:cNvSpPr>
          <p:nvPr>
            <p:ph type="sldNum" sz="quarter" idx="12"/>
          </p:nvPr>
        </p:nvSpPr>
        <p:spPr/>
        <p:txBody>
          <a:bodyPr/>
          <a:lstStyle/>
          <a:p>
            <a:r>
              <a:rPr lang="en-US" altLang="ja-JP" b="1" dirty="0">
                <a:solidFill>
                  <a:schemeClr val="tx1"/>
                </a:solidFill>
              </a:rPr>
              <a:t>1</a:t>
            </a:r>
            <a:r>
              <a:rPr lang="ja-JP" altLang="en-US" b="1" dirty="0">
                <a:solidFill>
                  <a:schemeClr val="bg1"/>
                </a:solidFill>
              </a:rPr>
              <a:t>２</a:t>
            </a:r>
            <a:endParaRPr lang="en-US" b="1" dirty="0">
              <a:solidFill>
                <a:schemeClr val="tx1"/>
              </a:solidFill>
            </a:endParaRPr>
          </a:p>
        </p:txBody>
      </p:sp>
      <p:sp>
        <p:nvSpPr>
          <p:cNvPr id="4" name="四角形: 角を丸くする 3">
            <a:extLst>
              <a:ext uri="{FF2B5EF4-FFF2-40B4-BE49-F238E27FC236}">
                <a16:creationId xmlns:a16="http://schemas.microsoft.com/office/drawing/2014/main" xmlns="" id="{5340EC9B-6E33-42F5-BCFE-F7BB85496B10}"/>
              </a:ext>
            </a:extLst>
          </p:cNvPr>
          <p:cNvSpPr/>
          <p:nvPr/>
        </p:nvSpPr>
        <p:spPr>
          <a:xfrm>
            <a:off x="2146707" y="127144"/>
            <a:ext cx="2414810" cy="84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24978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57F1E4F-1CFF-5643-939E-217C01CDF565}" type="slidenum">
              <a:rPr lang="en-US" b="1" smtClean="0"/>
              <a:pPr/>
              <a:t>20</a:t>
            </a:fld>
            <a:endParaRPr lang="en-US" b="1" dirty="0"/>
          </a:p>
        </p:txBody>
      </p:sp>
      <p:sp>
        <p:nvSpPr>
          <p:cNvPr id="3" name="正方形/長方形 2"/>
          <p:cNvSpPr/>
          <p:nvPr/>
        </p:nvSpPr>
        <p:spPr>
          <a:xfrm>
            <a:off x="2731724" y="229838"/>
            <a:ext cx="8845675" cy="646331"/>
          </a:xfrm>
          <a:prstGeom prst="rect">
            <a:avLst/>
          </a:prstGeom>
        </p:spPr>
        <p:txBody>
          <a:bodyPr wrap="square">
            <a:spAutoFit/>
          </a:bodyPr>
          <a:lstStyle/>
          <a:p>
            <a:pPr algn="just">
              <a:spcAft>
                <a:spcPts val="0"/>
              </a:spcAft>
            </a:pPr>
            <a:r>
              <a:rPr lang="ja-JP" altLang="ja-JP" sz="3600" b="1" kern="100" dirty="0">
                <a:latin typeface="+mj-ea"/>
                <a:ea typeface="+mj-ea"/>
                <a:cs typeface="Times New Roman" panose="02020603050405020304" pitchFamily="18" charset="0"/>
              </a:rPr>
              <a:t>規準文書３</a:t>
            </a:r>
            <a:r>
              <a:rPr lang="ja-JP" altLang="en-US" sz="2800" b="1" kern="100" dirty="0">
                <a:latin typeface="+mj-ea"/>
                <a:ea typeface="+mj-ea"/>
                <a:cs typeface="Times New Roman" panose="02020603050405020304" pitchFamily="18" charset="0"/>
              </a:rPr>
              <a:t>（持続可能な森林管理</a:t>
            </a:r>
            <a:r>
              <a:rPr lang="en-US" altLang="ja-JP" sz="2800" b="1" kern="100" dirty="0">
                <a:latin typeface="+mj-ea"/>
                <a:ea typeface="+mj-ea"/>
                <a:cs typeface="Times New Roman" panose="02020603050405020304" pitchFamily="18" charset="0"/>
              </a:rPr>
              <a:t>-</a:t>
            </a:r>
            <a:r>
              <a:rPr lang="ja-JP" altLang="en-US" sz="2800" b="1" kern="100" dirty="0">
                <a:latin typeface="+mj-ea"/>
                <a:ea typeface="+mj-ea"/>
                <a:cs typeface="Times New Roman" panose="02020603050405020304" pitchFamily="18" charset="0"/>
              </a:rPr>
              <a:t>要求事項）</a:t>
            </a:r>
            <a:endParaRPr lang="ja-JP" altLang="ja-JP" sz="2800" kern="100" dirty="0">
              <a:effectLst/>
              <a:latin typeface="+mj-ea"/>
              <a:ea typeface="+mj-ea"/>
              <a:cs typeface="Times New Roman" panose="02020603050405020304" pitchFamily="18" charset="0"/>
            </a:endParaRPr>
          </a:p>
        </p:txBody>
      </p:sp>
      <p:sp>
        <p:nvSpPr>
          <p:cNvPr id="5" name="正方形/長方形 4"/>
          <p:cNvSpPr/>
          <p:nvPr/>
        </p:nvSpPr>
        <p:spPr>
          <a:xfrm>
            <a:off x="1569308" y="867541"/>
            <a:ext cx="10157254" cy="5632311"/>
          </a:xfrm>
          <a:prstGeom prst="rect">
            <a:avLst/>
          </a:prstGeom>
        </p:spPr>
        <p:txBody>
          <a:bodyPr wrap="square">
            <a:spAutoFit/>
          </a:bodyPr>
          <a:lstStyle/>
          <a:p>
            <a:pPr algn="just">
              <a:spcAft>
                <a:spcPts val="0"/>
              </a:spcAft>
            </a:pPr>
            <a:r>
              <a:rPr lang="en-US" altLang="ja-JP" sz="2400" b="1" kern="100" dirty="0">
                <a:effectLst/>
                <a:latin typeface="+mn-ea"/>
                <a:cs typeface="Times New Roman" panose="02020603050405020304" pitchFamily="18" charset="0"/>
              </a:rPr>
              <a:t>3</a:t>
            </a:r>
            <a:r>
              <a:rPr lang="en-US" altLang="ja-JP" sz="2400" b="1" kern="100" dirty="0">
                <a:latin typeface="+mn-ea"/>
                <a:cs typeface="Times New Roman" panose="02020603050405020304" pitchFamily="18" charset="0"/>
              </a:rPr>
              <a:t>. </a:t>
            </a:r>
            <a:r>
              <a:rPr lang="ja-JP" altLang="en-US" sz="2400" b="1" kern="100" dirty="0">
                <a:effectLst/>
                <a:latin typeface="+mn-ea"/>
                <a:cs typeface="Times New Roman" panose="02020603050405020304" pitchFamily="18" charset="0"/>
              </a:rPr>
              <a:t>用語の定義</a:t>
            </a: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a:t>
            </a:r>
            <a:r>
              <a:rPr lang="en-US" altLang="ja-JP" sz="2400" b="1" kern="100" dirty="0">
                <a:effectLst/>
                <a:latin typeface="+mn-ea"/>
                <a:cs typeface="Times New Roman" panose="02020603050405020304" pitchFamily="18" charset="0"/>
              </a:rPr>
              <a:t>3.8</a:t>
            </a:r>
            <a:r>
              <a:rPr lang="ja-JP" altLang="en-US" sz="2400" b="1" kern="100" dirty="0">
                <a:effectLst/>
                <a:latin typeface="+mn-ea"/>
                <a:cs typeface="Times New Roman" panose="02020603050405020304" pitchFamily="18" charset="0"/>
              </a:rPr>
              <a:t>　</a:t>
            </a:r>
            <a:r>
              <a:rPr lang="ja-JP" altLang="en-US" sz="2400" kern="100" dirty="0">
                <a:effectLst/>
                <a:latin typeface="+mn-ea"/>
                <a:cs typeface="Times New Roman" panose="02020603050405020304" pitchFamily="18" charset="0"/>
              </a:rPr>
              <a:t>（</a:t>
            </a:r>
            <a:r>
              <a:rPr lang="en-US" altLang="ja-JP" sz="2400" kern="100" dirty="0">
                <a:effectLst/>
                <a:latin typeface="+mn-ea"/>
                <a:cs typeface="Times New Roman" panose="02020603050405020304" pitchFamily="18" charset="0"/>
              </a:rPr>
              <a:t>P65)</a:t>
            </a:r>
          </a:p>
          <a:p>
            <a:pPr algn="just">
              <a:spcAft>
                <a:spcPts val="0"/>
              </a:spcAft>
            </a:pPr>
            <a:r>
              <a:rPr lang="ja-JP" altLang="en-US" sz="2400" b="1" kern="100" dirty="0">
                <a:effectLst/>
                <a:latin typeface="+mn-ea"/>
                <a:cs typeface="Times New Roman" panose="02020603050405020304" pitchFamily="18" charset="0"/>
              </a:rPr>
              <a:t>　［意見］</a:t>
            </a: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林地の転用の定義は我が国の定義と異なるため削除すべし</a:t>
            </a:r>
            <a:endParaRPr lang="en-US" altLang="ja-JP" sz="2400" b="1" kern="100" dirty="0">
              <a:effectLst/>
              <a:latin typeface="+mn-ea"/>
              <a:cs typeface="Times New Roman" panose="02020603050405020304" pitchFamily="18" charset="0"/>
            </a:endParaRPr>
          </a:p>
          <a:p>
            <a:pPr algn="just">
              <a:spcAft>
                <a:spcPts val="0"/>
              </a:spcAft>
            </a:pPr>
            <a:endParaRPr lang="en-US" altLang="ja-JP" sz="2400" b="1" kern="100" dirty="0">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［回答］</a:t>
            </a: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a:t>
            </a:r>
            <a:r>
              <a:rPr lang="en-US" altLang="ja-JP" sz="2400" b="1" kern="100" dirty="0">
                <a:effectLst/>
                <a:latin typeface="+mn-ea"/>
                <a:cs typeface="Times New Roman" panose="02020603050405020304" pitchFamily="18" charset="0"/>
              </a:rPr>
              <a:t>PEFC COC</a:t>
            </a:r>
            <a:r>
              <a:rPr lang="ja-JP" altLang="en-US" sz="2400" b="1" kern="100" dirty="0">
                <a:effectLst/>
                <a:latin typeface="+mn-ea"/>
                <a:cs typeface="Times New Roman" panose="02020603050405020304" pitchFamily="18" charset="0"/>
              </a:rPr>
              <a:t>規定に「森林転換」の定義が新たに設けられたが、</a:t>
            </a: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その定義は森林を非林地と森林プランテーションに転換すること</a:t>
            </a: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とされており、日本においては森林プランテーションが当てはま</a:t>
            </a: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らないため、別の用語として「林地の転用」を設けたもの。</a:t>
            </a: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なお、誤解を避けるため、</a:t>
            </a:r>
            <a:r>
              <a:rPr lang="en-US" altLang="ja-JP" sz="2400" b="1" kern="100" dirty="0">
                <a:effectLst/>
                <a:latin typeface="+mn-ea"/>
                <a:cs typeface="Times New Roman" panose="02020603050405020304" pitchFamily="18" charset="0"/>
              </a:rPr>
              <a:t>PEFC</a:t>
            </a:r>
            <a:r>
              <a:rPr lang="ja-JP" altLang="en-US" sz="2400" b="1" kern="100" dirty="0">
                <a:effectLst/>
                <a:latin typeface="+mn-ea"/>
                <a:cs typeface="Times New Roman" panose="02020603050405020304" pitchFamily="18" charset="0"/>
              </a:rPr>
              <a:t>規定の注意書を踏まえ、以下の注</a:t>
            </a: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意書を挿入</a:t>
            </a:r>
            <a:endParaRPr lang="en-US" altLang="ja-JP" sz="2400" b="1" kern="100" dirty="0">
              <a:effectLst/>
              <a:latin typeface="+mn-ea"/>
              <a:cs typeface="Times New Roman" panose="02020603050405020304" pitchFamily="18" charset="0"/>
            </a:endParaRPr>
          </a:p>
          <a:p>
            <a:pPr algn="just"/>
            <a:r>
              <a:rPr lang="ja-JP" altLang="en-US" sz="2400" b="1" kern="100" dirty="0">
                <a:effectLst/>
                <a:latin typeface="+mn-ea"/>
                <a:cs typeface="Times New Roman" panose="02020603050405020304" pitchFamily="18" charset="0"/>
              </a:rPr>
              <a:t>　　　「在来種の</a:t>
            </a:r>
            <a:r>
              <a:rPr lang="ja-JP" altLang="ja-JP" sz="2400" b="1" dirty="0">
                <a:latin typeface="+mn-ea"/>
              </a:rPr>
              <a:t>植林又は直接的な播種又は</a:t>
            </a:r>
            <a:r>
              <a:rPr lang="en-US" altLang="ja-JP" sz="2400" b="1" dirty="0">
                <a:latin typeface="+mn-ea"/>
              </a:rPr>
              <a:t>/</a:t>
            </a:r>
            <a:r>
              <a:rPr lang="ja-JP" altLang="ja-JP" sz="2400" b="1" dirty="0">
                <a:latin typeface="+mn-ea"/>
              </a:rPr>
              <a:t>及び人為的な促進による更</a:t>
            </a:r>
            <a:endParaRPr lang="en-US" altLang="ja-JP" sz="2400" b="1" dirty="0">
              <a:latin typeface="+mn-ea"/>
            </a:endParaRPr>
          </a:p>
          <a:p>
            <a:pPr algn="just"/>
            <a:r>
              <a:rPr lang="ja-JP" altLang="en-US" sz="2400" b="1" dirty="0">
                <a:latin typeface="+mn-ea"/>
              </a:rPr>
              <a:t>　　　</a:t>
            </a:r>
            <a:r>
              <a:rPr lang="ja-JP" altLang="ja-JP" sz="2400" b="1" dirty="0">
                <a:latin typeface="+mn-ea"/>
              </a:rPr>
              <a:t>新で、伐採されたものと同じ優占種又は歴史的に存在していた</a:t>
            </a:r>
            <a:r>
              <a:rPr lang="ja-JP" altLang="ja-JP" sz="2400" b="1" dirty="0" err="1">
                <a:latin typeface="+mn-ea"/>
              </a:rPr>
              <a:t>そ</a:t>
            </a:r>
            <a:endParaRPr lang="en-US" altLang="ja-JP" sz="2400" b="1" dirty="0">
              <a:latin typeface="+mn-ea"/>
            </a:endParaRPr>
          </a:p>
          <a:p>
            <a:pPr algn="just"/>
            <a:r>
              <a:rPr lang="ja-JP" altLang="en-US" sz="2400" b="1" dirty="0">
                <a:latin typeface="+mn-ea"/>
              </a:rPr>
              <a:t>　　　</a:t>
            </a:r>
            <a:r>
              <a:rPr lang="ja-JP" altLang="ja-JP" sz="2400" b="1" dirty="0">
                <a:latin typeface="+mn-ea"/>
              </a:rPr>
              <a:t>の他の種への更新は「林地の転用」とは見做さない</a:t>
            </a:r>
            <a:r>
              <a:rPr lang="ja-JP" altLang="en-US" sz="2400" b="1" dirty="0">
                <a:latin typeface="+mn-ea"/>
              </a:rPr>
              <a:t>」</a:t>
            </a:r>
            <a:endParaRPr lang="ja-JP" altLang="ja-JP" sz="2400" b="1"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1195955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57F1E4F-1CFF-5643-939E-217C01CDF565}" type="slidenum">
              <a:rPr lang="en-US" smtClean="0"/>
              <a:pPr/>
              <a:t>21</a:t>
            </a:fld>
            <a:endParaRPr lang="en-US" dirty="0"/>
          </a:p>
        </p:txBody>
      </p:sp>
      <p:sp>
        <p:nvSpPr>
          <p:cNvPr id="3" name="正方形/長方形 2"/>
          <p:cNvSpPr/>
          <p:nvPr/>
        </p:nvSpPr>
        <p:spPr>
          <a:xfrm>
            <a:off x="2207739" y="970344"/>
            <a:ext cx="8530281" cy="5632311"/>
          </a:xfrm>
          <a:prstGeom prst="rect">
            <a:avLst/>
          </a:prstGeom>
        </p:spPr>
        <p:txBody>
          <a:bodyPr wrap="square">
            <a:spAutoFit/>
          </a:bodyPr>
          <a:lstStyle/>
          <a:p>
            <a:pPr algn="just">
              <a:spcAft>
                <a:spcPts val="0"/>
              </a:spcAft>
            </a:pPr>
            <a:endParaRPr lang="en-US" altLang="ja-JP" sz="2400" b="1" kern="100" dirty="0">
              <a:latin typeface="+mn-ea"/>
              <a:cs typeface="Times New Roman" panose="02020603050405020304" pitchFamily="18" charset="0"/>
            </a:endParaRPr>
          </a:p>
          <a:p>
            <a:pPr algn="just">
              <a:spcAft>
                <a:spcPts val="0"/>
              </a:spcAft>
            </a:pPr>
            <a:r>
              <a:rPr lang="en-US" altLang="ja-JP" sz="2400" b="1" kern="100" dirty="0">
                <a:latin typeface="+mn-ea"/>
                <a:cs typeface="Times New Roman" panose="02020603050405020304" pitchFamily="18" charset="0"/>
              </a:rPr>
              <a:t>4.1</a:t>
            </a:r>
            <a:r>
              <a:rPr lang="ja-JP" altLang="en-US" sz="2400" b="1" kern="100" dirty="0">
                <a:latin typeface="+mn-ea"/>
                <a:cs typeface="Times New Roman" panose="02020603050405020304" pitchFamily="18" charset="0"/>
              </a:rPr>
              <a:t> 持続可能な森林管理の要求事項</a:t>
            </a:r>
            <a:r>
              <a:rPr lang="en-US" altLang="ja-JP" sz="2400" b="1" kern="100" dirty="0">
                <a:latin typeface="+mn-ea"/>
                <a:cs typeface="Times New Roman" panose="02020603050405020304" pitchFamily="18" charset="0"/>
              </a:rPr>
              <a:t>  e), f)  </a:t>
            </a:r>
            <a:r>
              <a:rPr lang="ja-JP" altLang="en-US" sz="2400" kern="100" dirty="0">
                <a:latin typeface="+mn-ea"/>
                <a:cs typeface="Times New Roman" panose="02020603050405020304" pitchFamily="18" charset="0"/>
              </a:rPr>
              <a:t>（</a:t>
            </a:r>
            <a:r>
              <a:rPr lang="en-US" altLang="ja-JP" sz="2400" kern="100" dirty="0">
                <a:latin typeface="+mn-ea"/>
                <a:cs typeface="Times New Roman" panose="02020603050405020304" pitchFamily="18" charset="0"/>
              </a:rPr>
              <a:t>P70</a:t>
            </a:r>
            <a:r>
              <a:rPr lang="ja-JP" altLang="en-US" sz="2400" kern="100" dirty="0">
                <a:latin typeface="+mn-ea"/>
                <a:cs typeface="Times New Roman" panose="02020603050405020304" pitchFamily="18" charset="0"/>
              </a:rPr>
              <a:t>）</a:t>
            </a:r>
            <a:endParaRPr lang="en-US" altLang="ja-JP" sz="2400" kern="100" dirty="0">
              <a:latin typeface="+mn-ea"/>
              <a:cs typeface="Times New Roman" panose="02020603050405020304" pitchFamily="18" charset="0"/>
            </a:endParaRPr>
          </a:p>
          <a:p>
            <a:pPr algn="just">
              <a:spcAft>
                <a:spcPts val="0"/>
              </a:spcAft>
            </a:pPr>
            <a:endParaRPr lang="en-US" altLang="ja-JP" sz="2400" b="1" kern="100" dirty="0">
              <a:latin typeface="+mn-ea"/>
              <a:cs typeface="Times New Roman" panose="02020603050405020304" pitchFamily="18" charset="0"/>
            </a:endParaRPr>
          </a:p>
          <a:p>
            <a:pPr algn="just">
              <a:spcAft>
                <a:spcPts val="0"/>
              </a:spcAft>
            </a:pPr>
            <a:r>
              <a:rPr lang="ja-JP" altLang="en-US" sz="2400" b="1" kern="100" dirty="0">
                <a:latin typeface="+mn-ea"/>
                <a:cs typeface="Times New Roman" panose="02020603050405020304" pitchFamily="18" charset="0"/>
              </a:rPr>
              <a:t>［意見］</a:t>
            </a:r>
            <a:endParaRPr lang="en-US" altLang="ja-JP" sz="2400" b="1" kern="100" dirty="0">
              <a:latin typeface="+mn-ea"/>
              <a:cs typeface="Times New Roman" panose="02020603050405020304" pitchFamily="18" charset="0"/>
            </a:endParaRPr>
          </a:p>
          <a:p>
            <a:pPr algn="just"/>
            <a:r>
              <a:rPr lang="ja-JP" altLang="en-US" sz="2400" b="1" dirty="0"/>
              <a:t>　　</a:t>
            </a:r>
            <a:r>
              <a:rPr lang="en-US" altLang="ja-JP" sz="2400" b="1" dirty="0"/>
              <a:t>PEFC</a:t>
            </a:r>
            <a:r>
              <a:rPr lang="ja-JP" altLang="en-US" sz="2400" b="1" dirty="0"/>
              <a:t> </a:t>
            </a:r>
            <a:r>
              <a:rPr lang="en-US" altLang="ja-JP" sz="2400" b="1" dirty="0"/>
              <a:t>COC</a:t>
            </a:r>
            <a:r>
              <a:rPr lang="ja-JP" altLang="en-US" sz="2400" b="1" dirty="0"/>
              <a:t>認証取得者に対する</a:t>
            </a:r>
            <a:r>
              <a:rPr lang="en-US" altLang="ja-JP" sz="2400" b="1" dirty="0"/>
              <a:t>SGEC</a:t>
            </a:r>
            <a:r>
              <a:rPr lang="ja-JP" altLang="en-US" sz="2400" b="1" dirty="0"/>
              <a:t>原材料の供給に</a:t>
            </a:r>
            <a:r>
              <a:rPr lang="ja-JP" altLang="en-US" sz="2400" b="1" dirty="0" err="1"/>
              <a:t>つ</a:t>
            </a:r>
            <a:endParaRPr lang="en-US" altLang="ja-JP" sz="2400" b="1" dirty="0"/>
          </a:p>
          <a:p>
            <a:pPr algn="just"/>
            <a:r>
              <a:rPr lang="ja-JP" altLang="en-US" sz="2400" b="1" dirty="0"/>
              <a:t>　　いて、今般の</a:t>
            </a:r>
            <a:r>
              <a:rPr lang="en-US" altLang="ja-JP" sz="2400" b="1" dirty="0"/>
              <a:t>PEFC</a:t>
            </a:r>
            <a:r>
              <a:rPr lang="ja-JP" altLang="ja-JP" sz="2400" b="1" dirty="0"/>
              <a:t>の</a:t>
            </a:r>
            <a:r>
              <a:rPr lang="ja-JP" altLang="en-US" sz="2400" b="1" dirty="0"/>
              <a:t>規格の</a:t>
            </a:r>
            <a:r>
              <a:rPr lang="ja-JP" altLang="ja-JP" sz="2400" b="1" dirty="0"/>
              <a:t>改正規格で、相互認証された</a:t>
            </a:r>
            <a:endParaRPr lang="en-US" altLang="ja-JP" sz="2400" b="1" dirty="0"/>
          </a:p>
          <a:p>
            <a:pPr algn="just"/>
            <a:r>
              <a:rPr lang="ja-JP" altLang="en-US" sz="2400" b="1" dirty="0"/>
              <a:t>　　</a:t>
            </a:r>
            <a:r>
              <a:rPr lang="en-US" altLang="ja-JP" sz="2400" b="1" dirty="0"/>
              <a:t>FM</a:t>
            </a:r>
            <a:r>
              <a:rPr lang="ja-JP" altLang="ja-JP" sz="2400" b="1" dirty="0"/>
              <a:t>規格の主張を付して供給された原材料</a:t>
            </a:r>
            <a:r>
              <a:rPr lang="ja-JP" altLang="en-US" sz="2400" b="1" dirty="0"/>
              <a:t>を</a:t>
            </a:r>
            <a:r>
              <a:rPr lang="en-US" altLang="ja-JP" sz="2400" b="1" dirty="0"/>
              <a:t>PEFC</a:t>
            </a:r>
            <a:r>
              <a:rPr lang="ja-JP" altLang="ja-JP" sz="2400" b="1" dirty="0"/>
              <a:t>認証原</a:t>
            </a:r>
            <a:endParaRPr lang="en-US" altLang="ja-JP" sz="2400" b="1" dirty="0"/>
          </a:p>
          <a:p>
            <a:pPr algn="just"/>
            <a:r>
              <a:rPr lang="ja-JP" altLang="en-US" sz="2400" b="1" dirty="0"/>
              <a:t>　　</a:t>
            </a:r>
            <a:r>
              <a:rPr lang="ja-JP" altLang="ja-JP" sz="2400" b="1" dirty="0"/>
              <a:t>材料として受け入れる</a:t>
            </a:r>
            <a:r>
              <a:rPr lang="ja-JP" altLang="en-US" sz="2400" b="1" dirty="0"/>
              <a:t>こ</a:t>
            </a:r>
            <a:r>
              <a:rPr lang="ja-JP" altLang="ja-JP" sz="2400" b="1" dirty="0"/>
              <a:t>とが可能となったので、</a:t>
            </a:r>
            <a:r>
              <a:rPr lang="ja-JP" altLang="en-US" sz="2400" b="1" dirty="0"/>
              <a:t>あえて</a:t>
            </a:r>
            <a:endParaRPr lang="en-US" altLang="ja-JP" sz="2400" b="1" dirty="0"/>
          </a:p>
          <a:p>
            <a:pPr algn="just"/>
            <a:r>
              <a:rPr lang="ja-JP" altLang="en-US" sz="2400" b="1" dirty="0"/>
              <a:t>　 </a:t>
            </a:r>
            <a:r>
              <a:rPr lang="ja-JP" altLang="ja-JP" sz="2400" b="1" dirty="0"/>
              <a:t>「</a:t>
            </a:r>
            <a:r>
              <a:rPr lang="en-US" altLang="ja-JP" sz="2400" b="1" dirty="0"/>
              <a:t>100</a:t>
            </a:r>
            <a:r>
              <a:rPr lang="ja-JP" altLang="ja-JP" sz="2400" b="1" dirty="0"/>
              <a:t>％</a:t>
            </a:r>
            <a:r>
              <a:rPr lang="en-US" altLang="ja-JP" sz="2400" b="1" dirty="0"/>
              <a:t>SGEC/PEFC</a:t>
            </a:r>
            <a:r>
              <a:rPr lang="ja-JP" altLang="ja-JP" sz="2400" b="1" dirty="0"/>
              <a:t>認証</a:t>
            </a:r>
            <a:r>
              <a:rPr lang="ja-JP" altLang="en-US" sz="2400" b="1" dirty="0"/>
              <a:t>」と</a:t>
            </a:r>
            <a:r>
              <a:rPr lang="ja-JP" altLang="ja-JP" sz="2400" b="1" dirty="0"/>
              <a:t>の主張を設ける必要はなく、</a:t>
            </a:r>
            <a:endParaRPr lang="en-US" altLang="ja-JP" sz="2400" b="1" dirty="0"/>
          </a:p>
          <a:p>
            <a:pPr algn="just"/>
            <a:r>
              <a:rPr lang="ja-JP" altLang="en-US" sz="2400" b="1" dirty="0"/>
              <a:t>　　</a:t>
            </a:r>
            <a:r>
              <a:rPr lang="ja-JP" altLang="ja-JP" sz="2400" b="1" dirty="0"/>
              <a:t>｢</a:t>
            </a:r>
            <a:r>
              <a:rPr lang="en-US" altLang="ja-JP" sz="2400" b="1" dirty="0"/>
              <a:t>100</a:t>
            </a:r>
            <a:r>
              <a:rPr lang="ja-JP" altLang="ja-JP" sz="2400" b="1" dirty="0"/>
              <a:t>％</a:t>
            </a:r>
            <a:r>
              <a:rPr lang="en-US" altLang="ja-JP" sz="2400" b="1" dirty="0"/>
              <a:t>SGEC</a:t>
            </a:r>
            <a:r>
              <a:rPr lang="ja-JP" altLang="ja-JP" sz="2400" b="1" dirty="0"/>
              <a:t>認証｣で十分</a:t>
            </a:r>
            <a:endParaRPr lang="en-US" altLang="ja-JP" sz="2400" b="1" dirty="0"/>
          </a:p>
          <a:p>
            <a:pPr algn="just">
              <a:spcAft>
                <a:spcPts val="0"/>
              </a:spcAft>
            </a:pPr>
            <a:endParaRPr lang="en-US" altLang="ja-JP" sz="2400" b="1" kern="100" dirty="0">
              <a:latin typeface="+mn-ea"/>
              <a:cs typeface="Times New Roman" panose="02020603050405020304" pitchFamily="18" charset="0"/>
            </a:endParaRPr>
          </a:p>
          <a:p>
            <a:pPr algn="just">
              <a:spcAft>
                <a:spcPts val="0"/>
              </a:spcAft>
            </a:pPr>
            <a:r>
              <a:rPr lang="en-US" altLang="ja-JP" sz="2400" b="1" kern="100" dirty="0">
                <a:latin typeface="+mn-ea"/>
                <a:cs typeface="Times New Roman" panose="02020603050405020304" pitchFamily="18" charset="0"/>
              </a:rPr>
              <a:t> </a:t>
            </a:r>
            <a:r>
              <a:rPr lang="ja-JP" altLang="en-US" sz="2400" b="1" kern="100" dirty="0">
                <a:latin typeface="+mn-ea"/>
                <a:cs typeface="Times New Roman" panose="02020603050405020304" pitchFamily="18" charset="0"/>
              </a:rPr>
              <a:t>［回答］</a:t>
            </a:r>
            <a:endParaRPr lang="en-US" altLang="ja-JP" sz="2400" b="1" kern="100" dirty="0">
              <a:latin typeface="+mn-ea"/>
              <a:cs typeface="Times New Roman" panose="02020603050405020304" pitchFamily="18" charset="0"/>
            </a:endParaRPr>
          </a:p>
          <a:p>
            <a:pPr algn="just"/>
            <a:r>
              <a:rPr lang="ja-JP" altLang="en-US" sz="2400" dirty="0"/>
              <a:t>　　</a:t>
            </a:r>
            <a:r>
              <a:rPr lang="en-US" altLang="ja-JP" sz="2400" b="1" dirty="0"/>
              <a:t>PEFC</a:t>
            </a:r>
            <a:r>
              <a:rPr lang="ja-JP" altLang="en-US" sz="2400" b="1" dirty="0"/>
              <a:t>規格の改正を踏まえ、</a:t>
            </a:r>
            <a:r>
              <a:rPr lang="ja-JP" altLang="ja-JP" sz="2400" b="1" dirty="0"/>
              <a:t>「</a:t>
            </a:r>
            <a:r>
              <a:rPr lang="en-US" altLang="ja-JP" sz="2400" b="1" dirty="0"/>
              <a:t>SGEC/PEFC</a:t>
            </a:r>
            <a:r>
              <a:rPr lang="ja-JP" altLang="ja-JP" sz="2400" b="1" dirty="0"/>
              <a:t>」の主張</a:t>
            </a:r>
            <a:r>
              <a:rPr lang="ja-JP" altLang="en-US" sz="2400" b="1" dirty="0"/>
              <a:t>と</a:t>
            </a:r>
            <a:r>
              <a:rPr lang="ja-JP" altLang="ja-JP" sz="2400" b="1" dirty="0"/>
              <a:t>は</a:t>
            </a:r>
            <a:endParaRPr lang="en-US" altLang="ja-JP" sz="2400" b="1" dirty="0"/>
          </a:p>
          <a:p>
            <a:pPr algn="just"/>
            <a:r>
              <a:rPr lang="ja-JP" altLang="en-US" sz="2400" b="1" dirty="0"/>
              <a:t>　　せず、「</a:t>
            </a:r>
            <a:r>
              <a:rPr lang="en-US" altLang="ja-JP" sz="2400" b="1" dirty="0"/>
              <a:t>100</a:t>
            </a:r>
            <a:r>
              <a:rPr lang="ja-JP" altLang="en-US" sz="2400" b="1" dirty="0"/>
              <a:t>％</a:t>
            </a:r>
            <a:r>
              <a:rPr lang="en-US" altLang="ja-JP" sz="2400" b="1" dirty="0"/>
              <a:t>SGEC</a:t>
            </a:r>
            <a:r>
              <a:rPr lang="ja-JP" altLang="en-US" sz="2400" b="1" dirty="0"/>
              <a:t>認証」とする</a:t>
            </a:r>
            <a:endParaRPr lang="ja-JP" altLang="ja-JP" sz="2400" b="1" dirty="0"/>
          </a:p>
          <a:p>
            <a:pPr algn="just">
              <a:spcAft>
                <a:spcPts val="0"/>
              </a:spcAft>
            </a:pPr>
            <a:endParaRPr lang="ja-JP" altLang="ja-JP" sz="2400" b="1" kern="100" dirty="0">
              <a:latin typeface="+mn-ea"/>
              <a:cs typeface="Times New Roman" panose="02020603050405020304" pitchFamily="18" charset="0"/>
            </a:endParaRPr>
          </a:p>
        </p:txBody>
      </p:sp>
    </p:spTree>
    <p:extLst>
      <p:ext uri="{BB962C8B-B14F-4D97-AF65-F5344CB8AC3E}">
        <p14:creationId xmlns:p14="http://schemas.microsoft.com/office/powerpoint/2010/main" val="2287381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49394" y="896550"/>
            <a:ext cx="9803027" cy="3785652"/>
          </a:xfrm>
          <a:prstGeom prst="rect">
            <a:avLst/>
          </a:prstGeom>
        </p:spPr>
        <p:txBody>
          <a:bodyPr wrap="square">
            <a:spAutoFit/>
          </a:bodyPr>
          <a:lstStyle/>
          <a:p>
            <a:pPr algn="just">
              <a:spcAft>
                <a:spcPts val="0"/>
              </a:spcAft>
            </a:pPr>
            <a:r>
              <a:rPr lang="en-US" altLang="ja-JP" sz="2400" b="1" kern="100" dirty="0">
                <a:latin typeface="+mn-ea"/>
                <a:cs typeface="Times New Roman" panose="02020603050405020304" pitchFamily="18" charset="0"/>
              </a:rPr>
              <a:t>4.1</a:t>
            </a:r>
            <a:r>
              <a:rPr lang="ja-JP" altLang="en-US" sz="2400" b="1" kern="100" dirty="0">
                <a:latin typeface="+mn-ea"/>
                <a:cs typeface="Times New Roman" panose="02020603050405020304" pitchFamily="18" charset="0"/>
              </a:rPr>
              <a:t> 持続可能な森林管理の要求事項　</a:t>
            </a:r>
            <a:r>
              <a:rPr lang="en-US" altLang="ja-JP" sz="2400" b="1" kern="100" dirty="0">
                <a:latin typeface="+mn-ea"/>
                <a:cs typeface="Times New Roman" panose="02020603050405020304" pitchFamily="18" charset="0"/>
              </a:rPr>
              <a:t>e)</a:t>
            </a:r>
            <a:r>
              <a:rPr lang="ja-JP" altLang="en-US" sz="2400" b="1" kern="100" dirty="0">
                <a:latin typeface="+mn-ea"/>
                <a:cs typeface="Times New Roman" panose="02020603050405020304" pitchFamily="18" charset="0"/>
              </a:rPr>
              <a:t>　</a:t>
            </a:r>
            <a:r>
              <a:rPr lang="en-US" altLang="ja-JP" sz="2400" kern="100" dirty="0">
                <a:latin typeface="+mn-ea"/>
                <a:cs typeface="Times New Roman" panose="02020603050405020304" pitchFamily="18" charset="0"/>
              </a:rPr>
              <a:t>(P70</a:t>
            </a:r>
            <a:r>
              <a:rPr lang="ja-JP" altLang="en-US" sz="2400" kern="100" dirty="0">
                <a:latin typeface="+mn-ea"/>
                <a:cs typeface="Times New Roman" panose="02020603050405020304" pitchFamily="18" charset="0"/>
              </a:rPr>
              <a:t>）</a:t>
            </a:r>
            <a:endParaRPr lang="en-US" altLang="ja-JP" sz="2400" kern="100" dirty="0">
              <a:latin typeface="+mn-ea"/>
              <a:cs typeface="Times New Roman" panose="02020603050405020304" pitchFamily="18" charset="0"/>
            </a:endParaRPr>
          </a:p>
          <a:p>
            <a:pPr algn="just">
              <a:spcAft>
                <a:spcPts val="0"/>
              </a:spcAft>
            </a:pPr>
            <a:r>
              <a:rPr lang="en-US" altLang="ja-JP" sz="2400" b="1" kern="100" dirty="0">
                <a:latin typeface="+mn-ea"/>
                <a:cs typeface="Times New Roman" panose="02020603050405020304" pitchFamily="18" charset="0"/>
              </a:rPr>
              <a:t> </a:t>
            </a:r>
          </a:p>
          <a:p>
            <a:pPr algn="just">
              <a:spcAft>
                <a:spcPts val="0"/>
              </a:spcAft>
            </a:pPr>
            <a:r>
              <a:rPr lang="ja-JP" altLang="en-US" sz="2400" b="1" kern="100" dirty="0">
                <a:latin typeface="+mn-ea"/>
                <a:cs typeface="Times New Roman" panose="02020603050405020304" pitchFamily="18" charset="0"/>
              </a:rPr>
              <a:t>［意見］</a:t>
            </a:r>
            <a:endParaRPr lang="en-US" altLang="ja-JP" sz="2400" b="1" kern="100" dirty="0">
              <a:latin typeface="+mn-ea"/>
              <a:cs typeface="Times New Roman" panose="02020603050405020304" pitchFamily="18" charset="0"/>
            </a:endParaRPr>
          </a:p>
          <a:p>
            <a:pPr algn="just"/>
            <a:r>
              <a:rPr lang="en-US" altLang="ja-JP" sz="2400" b="1" dirty="0"/>
              <a:t>      </a:t>
            </a:r>
            <a:r>
              <a:rPr lang="ja-JP" altLang="en-US" sz="2400" b="1" dirty="0"/>
              <a:t>「</a:t>
            </a:r>
            <a:r>
              <a:rPr lang="en-US" altLang="ja-JP" sz="2400" b="1" dirty="0"/>
              <a:t>100</a:t>
            </a:r>
            <a:r>
              <a:rPr lang="ja-JP" altLang="en-US" sz="2400" b="1" dirty="0"/>
              <a:t>％</a:t>
            </a:r>
            <a:r>
              <a:rPr lang="en-US" altLang="ja-JP" sz="2400" b="1" dirty="0"/>
              <a:t>SGEC</a:t>
            </a:r>
            <a:r>
              <a:rPr lang="ja-JP" altLang="en-US" sz="2400" b="1" dirty="0"/>
              <a:t>認証」主張の明記の対象について、</a:t>
            </a:r>
            <a:r>
              <a:rPr lang="en-US" altLang="ja-JP" sz="2400" b="1" dirty="0">
                <a:latin typeface="+mn-ea"/>
              </a:rPr>
              <a:t>COC</a:t>
            </a:r>
            <a:r>
              <a:rPr lang="ja-JP" altLang="ja-JP" sz="2400" b="1" dirty="0">
                <a:latin typeface="+mn-ea"/>
              </a:rPr>
              <a:t>取得者以外</a:t>
            </a:r>
            <a:endParaRPr lang="en-US" altLang="ja-JP" sz="2400" b="1" dirty="0">
              <a:latin typeface="+mn-ea"/>
            </a:endParaRPr>
          </a:p>
          <a:p>
            <a:pPr algn="just"/>
            <a:r>
              <a:rPr lang="ja-JP" altLang="en-US" sz="2400" b="1" dirty="0">
                <a:latin typeface="+mn-ea"/>
              </a:rPr>
              <a:t>　　のもの</a:t>
            </a:r>
            <a:r>
              <a:rPr lang="ja-JP" altLang="ja-JP" sz="2400" b="1" dirty="0">
                <a:latin typeface="+mn-ea"/>
              </a:rPr>
              <a:t>が除外されないことがわかるよう修正すべき</a:t>
            </a:r>
            <a:endParaRPr lang="en-US" altLang="ja-JP" sz="2400" b="1" dirty="0">
              <a:latin typeface="+mn-ea"/>
            </a:endParaRPr>
          </a:p>
          <a:p>
            <a:pPr algn="just"/>
            <a:endParaRPr lang="en-US" altLang="ja-JP" sz="2400" b="1" dirty="0">
              <a:latin typeface="+mn-ea"/>
            </a:endParaRPr>
          </a:p>
          <a:p>
            <a:pPr algn="just"/>
            <a:r>
              <a:rPr lang="ja-JP" altLang="en-US" sz="2400" b="1" dirty="0">
                <a:latin typeface="+mn-ea"/>
              </a:rPr>
              <a:t> ［回答］</a:t>
            </a:r>
            <a:endParaRPr lang="en-US" altLang="ja-JP" sz="2400" b="1" dirty="0">
              <a:latin typeface="+mn-ea"/>
            </a:endParaRPr>
          </a:p>
          <a:p>
            <a:pPr algn="just"/>
            <a:r>
              <a:rPr lang="ja-JP" altLang="en-US" sz="2400" b="1" dirty="0">
                <a:latin typeface="+mn-ea"/>
              </a:rPr>
              <a:t>　　</a:t>
            </a:r>
            <a:r>
              <a:rPr lang="en-US" altLang="ja-JP" sz="2400" b="1" dirty="0"/>
              <a:t>COC</a:t>
            </a:r>
            <a:r>
              <a:rPr lang="ja-JP" altLang="ja-JP" sz="2400" b="1" dirty="0"/>
              <a:t>取得者</a:t>
            </a:r>
            <a:r>
              <a:rPr lang="ja-JP" altLang="en-US" sz="2400" b="1" dirty="0"/>
              <a:t>以外のもの</a:t>
            </a:r>
            <a:r>
              <a:rPr lang="ja-JP" altLang="ja-JP" sz="2400" b="1" dirty="0"/>
              <a:t>が除外されないこと</a:t>
            </a:r>
            <a:r>
              <a:rPr lang="ja-JP" altLang="en-US" sz="2400" b="1" dirty="0"/>
              <a:t>が明確になるよう</a:t>
            </a:r>
            <a:r>
              <a:rPr lang="ja-JP" altLang="ja-JP" sz="2400" b="1" dirty="0"/>
              <a:t>修正</a:t>
            </a:r>
          </a:p>
          <a:p>
            <a:pPr algn="just"/>
            <a:endParaRPr lang="ja-JP" altLang="ja-JP" sz="2400" b="1" dirty="0">
              <a:latin typeface="+mn-ea"/>
            </a:endParaRPr>
          </a:p>
          <a:p>
            <a:pPr algn="just">
              <a:spcAft>
                <a:spcPts val="0"/>
              </a:spcAft>
            </a:pPr>
            <a:endParaRPr lang="ja-JP" altLang="ja-JP" sz="2400" b="1" kern="100" dirty="0">
              <a:effectLst/>
              <a:latin typeface="+mn-ea"/>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834173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10694" y="487025"/>
            <a:ext cx="10181968" cy="4708981"/>
          </a:xfrm>
          <a:prstGeom prst="rect">
            <a:avLst/>
          </a:prstGeom>
        </p:spPr>
        <p:txBody>
          <a:bodyPr wrap="square">
            <a:spAutoFit/>
          </a:bodyPr>
          <a:lstStyle/>
          <a:p>
            <a:pPr algn="just">
              <a:spcAft>
                <a:spcPts val="0"/>
              </a:spcAft>
            </a:pPr>
            <a:r>
              <a:rPr lang="ja-JP" altLang="ja-JP" sz="2400" b="1" kern="100" dirty="0">
                <a:latin typeface="+mn-ea"/>
                <a:cs typeface="Times New Roman" panose="02020603050405020304" pitchFamily="18" charset="0"/>
              </a:rPr>
              <a:t>ガイド文書</a:t>
            </a:r>
            <a:r>
              <a:rPr lang="en-US" altLang="ja-JP" sz="2400" b="1" kern="100" dirty="0">
                <a:latin typeface="+mn-ea"/>
                <a:cs typeface="Times New Roman" panose="02020603050405020304" pitchFamily="18" charset="0"/>
              </a:rPr>
              <a:t>3</a:t>
            </a:r>
            <a:r>
              <a:rPr lang="ja-JP" altLang="ja-JP" sz="2400" b="1" kern="100" dirty="0">
                <a:latin typeface="+mn-ea"/>
                <a:cs typeface="Times New Roman" panose="02020603050405020304" pitchFamily="18" charset="0"/>
              </a:rPr>
              <a:t>－</a:t>
            </a:r>
            <a:r>
              <a:rPr lang="en-US" altLang="ja-JP" sz="2400" b="1" kern="100" dirty="0">
                <a:latin typeface="+mn-ea"/>
                <a:cs typeface="Times New Roman" panose="02020603050405020304" pitchFamily="18" charset="0"/>
              </a:rPr>
              <a:t>1</a:t>
            </a:r>
            <a:r>
              <a:rPr lang="ja-JP" altLang="en-US" sz="2400" b="1" kern="100" dirty="0">
                <a:latin typeface="+mn-ea"/>
                <a:cs typeface="Times New Roman" panose="02020603050405020304" pitchFamily="18" charset="0"/>
              </a:rPr>
              <a:t>（アイヌ民族に対する</a:t>
            </a:r>
            <a:r>
              <a:rPr lang="en-US" altLang="ja-JP" sz="2400" b="1" kern="100" dirty="0">
                <a:latin typeface="+mn-ea"/>
                <a:cs typeface="Times New Roman" panose="02020603050405020304" pitchFamily="18" charset="0"/>
              </a:rPr>
              <a:t>FPIC</a:t>
            </a:r>
            <a:r>
              <a:rPr lang="ja-JP" altLang="en-US" sz="2400" b="1" kern="100" dirty="0">
                <a:latin typeface="+mn-ea"/>
                <a:cs typeface="Times New Roman" panose="02020603050405020304" pitchFamily="18" charset="0"/>
              </a:rPr>
              <a:t>実施の手引き（ガイド））</a:t>
            </a:r>
            <a:endParaRPr lang="en-US" altLang="ja-JP" sz="2400" b="1" kern="100" dirty="0">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全般 </a:t>
            </a:r>
            <a:r>
              <a:rPr lang="en-US" altLang="ja-JP" sz="2400" kern="100" dirty="0">
                <a:effectLst/>
                <a:latin typeface="+mn-ea"/>
                <a:cs typeface="Times New Roman" panose="02020603050405020304" pitchFamily="18" charset="0"/>
              </a:rPr>
              <a:t>(P99)</a:t>
            </a:r>
          </a:p>
          <a:p>
            <a:pPr algn="just">
              <a:spcAft>
                <a:spcPts val="0"/>
              </a:spcAft>
            </a:pPr>
            <a:endParaRPr lang="en-US" altLang="ja-JP" sz="2400" b="1" dirty="0"/>
          </a:p>
          <a:p>
            <a:pPr algn="just">
              <a:spcAft>
                <a:spcPts val="0"/>
              </a:spcAft>
            </a:pPr>
            <a:endParaRPr lang="en-US" altLang="ja-JP" sz="2800" b="1" dirty="0"/>
          </a:p>
          <a:p>
            <a:pPr algn="just">
              <a:spcAft>
                <a:spcPts val="0"/>
              </a:spcAft>
            </a:pPr>
            <a:r>
              <a:rPr lang="ja-JP" altLang="en-US" sz="2800" b="1" dirty="0"/>
              <a:t>［意見］</a:t>
            </a:r>
            <a:endParaRPr lang="en-US" altLang="ja-JP" sz="2800" b="1" dirty="0"/>
          </a:p>
          <a:p>
            <a:pPr algn="just">
              <a:spcAft>
                <a:spcPts val="0"/>
              </a:spcAft>
            </a:pPr>
            <a:r>
              <a:rPr lang="ja-JP" altLang="en-US" sz="2400" b="1" dirty="0"/>
              <a:t>　</a:t>
            </a:r>
            <a:endParaRPr lang="en-US" altLang="ja-JP" sz="2400" b="1" dirty="0"/>
          </a:p>
          <a:p>
            <a:pPr algn="just">
              <a:spcAft>
                <a:spcPts val="0"/>
              </a:spcAft>
            </a:pPr>
            <a:r>
              <a:rPr lang="ja-JP" altLang="en-US" sz="2800" b="1" dirty="0"/>
              <a:t>　</a:t>
            </a:r>
            <a:r>
              <a:rPr lang="ja-JP" altLang="ja-JP" sz="2400" b="1" dirty="0">
                <a:latin typeface="+mn-ea"/>
              </a:rPr>
              <a:t>本手引きについては、その制定の手続き面で問題があると</a:t>
            </a:r>
            <a:r>
              <a:rPr lang="ja-JP" altLang="en-US" sz="2400" b="1" dirty="0">
                <a:latin typeface="+mn-ea"/>
              </a:rPr>
              <a:t>ともに</a:t>
            </a:r>
            <a:endParaRPr lang="en-US" altLang="ja-JP" sz="2400" b="1" dirty="0">
              <a:latin typeface="+mn-ea"/>
            </a:endParaRPr>
          </a:p>
          <a:p>
            <a:pPr algn="just">
              <a:spcAft>
                <a:spcPts val="0"/>
              </a:spcAft>
            </a:pPr>
            <a:r>
              <a:rPr lang="ja-JP" altLang="en-US" sz="2400" b="1" dirty="0">
                <a:latin typeface="+mn-ea"/>
              </a:rPr>
              <a:t>　</a:t>
            </a:r>
            <a:r>
              <a:rPr lang="ja-JP" altLang="ja-JP" sz="2400" b="1" dirty="0">
                <a:latin typeface="+mn-ea"/>
              </a:rPr>
              <a:t>内容についても欠陥があるので、</a:t>
            </a:r>
            <a:r>
              <a:rPr lang="en-US" altLang="ja-JP" sz="2400" b="1" dirty="0">
                <a:latin typeface="+mn-ea"/>
              </a:rPr>
              <a:t>FSC</a:t>
            </a:r>
            <a:r>
              <a:rPr lang="ja-JP" altLang="ja-JP" sz="2400" b="1" dirty="0">
                <a:latin typeface="+mn-ea"/>
              </a:rPr>
              <a:t>の原則</a:t>
            </a:r>
            <a:r>
              <a:rPr lang="en-US" altLang="ja-JP" sz="2400" b="1" dirty="0">
                <a:latin typeface="+mn-ea"/>
              </a:rPr>
              <a:t>3</a:t>
            </a:r>
            <a:r>
              <a:rPr lang="ja-JP" altLang="ja-JP" sz="2400" b="1" dirty="0">
                <a:latin typeface="+mn-ea"/>
              </a:rPr>
              <a:t>にある規準</a:t>
            </a:r>
            <a:r>
              <a:rPr lang="en-US" altLang="ja-JP" sz="2400" b="1" dirty="0">
                <a:latin typeface="+mn-ea"/>
              </a:rPr>
              <a:t>3-1</a:t>
            </a:r>
            <a:r>
              <a:rPr lang="ja-JP" altLang="ja-JP" sz="2400" b="1" dirty="0">
                <a:latin typeface="+mn-ea"/>
              </a:rPr>
              <a:t>から</a:t>
            </a:r>
            <a:endParaRPr lang="en-US" altLang="ja-JP" sz="2400" b="1" dirty="0">
              <a:latin typeface="+mn-ea"/>
            </a:endParaRPr>
          </a:p>
          <a:p>
            <a:pPr algn="just">
              <a:spcAft>
                <a:spcPts val="0"/>
              </a:spcAft>
            </a:pPr>
            <a:r>
              <a:rPr lang="ja-JP" altLang="en-US" sz="2400" b="1" dirty="0">
                <a:latin typeface="+mn-ea"/>
              </a:rPr>
              <a:t>　</a:t>
            </a:r>
            <a:r>
              <a:rPr lang="en-US" altLang="ja-JP" sz="2400" b="1" dirty="0">
                <a:latin typeface="+mn-ea"/>
              </a:rPr>
              <a:t>3-6</a:t>
            </a:r>
            <a:r>
              <a:rPr lang="ja-JP" altLang="ja-JP" sz="2400" b="1" dirty="0">
                <a:latin typeface="+mn-ea"/>
              </a:rPr>
              <a:t>の指標をみたすような手順、内容に変更すべき。</a:t>
            </a:r>
            <a:endParaRPr lang="en-US" altLang="ja-JP" sz="2400" b="1" dirty="0">
              <a:latin typeface="+mn-ea"/>
            </a:endParaRPr>
          </a:p>
          <a:p>
            <a:pPr algn="just">
              <a:spcAft>
                <a:spcPts val="0"/>
              </a:spcAft>
            </a:pPr>
            <a:endParaRPr lang="en-US" altLang="ja-JP" sz="2400" b="1" dirty="0">
              <a:latin typeface="+mn-ea"/>
            </a:endParaRPr>
          </a:p>
          <a:p>
            <a:pPr algn="just">
              <a:spcAft>
                <a:spcPts val="0"/>
              </a:spcAft>
            </a:pPr>
            <a:r>
              <a:rPr lang="ja-JP" altLang="en-US" sz="2400" b="1" dirty="0">
                <a:latin typeface="+mn-ea"/>
              </a:rPr>
              <a:t>　（この考え方の下でガイドの個別項目についても修正要望あり）</a:t>
            </a:r>
            <a:endParaRPr lang="en-US" altLang="ja-JP" sz="2400" b="1" dirty="0">
              <a:latin typeface="+mn-ea"/>
            </a:endParaRPr>
          </a:p>
          <a:p>
            <a:endParaRPr lang="ja-JP" altLang="ja-JP" sz="2400" b="1" kern="100" dirty="0">
              <a:effectLst/>
              <a:latin typeface="+mn-ea"/>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573787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xmlns="" id="{87C12166-9ECD-4D68-9638-B494CC75CA11}"/>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
        <p:nvSpPr>
          <p:cNvPr id="4" name="テキスト ボックス 3">
            <a:extLst>
              <a:ext uri="{FF2B5EF4-FFF2-40B4-BE49-F238E27FC236}">
                <a16:creationId xmlns:a16="http://schemas.microsoft.com/office/drawing/2014/main" xmlns="" id="{EEE14759-C06A-4505-ADFD-0F596D1062B8}"/>
              </a:ext>
            </a:extLst>
          </p:cNvPr>
          <p:cNvSpPr txBox="1"/>
          <p:nvPr/>
        </p:nvSpPr>
        <p:spPr>
          <a:xfrm>
            <a:off x="1311579" y="274319"/>
            <a:ext cx="10431193" cy="6432530"/>
          </a:xfrm>
          <a:prstGeom prst="rect">
            <a:avLst/>
          </a:prstGeom>
          <a:noFill/>
        </p:spPr>
        <p:txBody>
          <a:bodyPr wrap="square">
            <a:spAutoFit/>
          </a:bodyPr>
          <a:lstStyle/>
          <a:p>
            <a:pPr algn="just">
              <a:spcAft>
                <a:spcPts val="0"/>
              </a:spcAft>
            </a:pPr>
            <a:r>
              <a:rPr lang="ja-JP" altLang="en-US" sz="2800" b="1" kern="100" dirty="0">
                <a:effectLst/>
                <a:latin typeface="+mn-ea"/>
                <a:cs typeface="Times New Roman" panose="02020603050405020304" pitchFamily="18" charset="0"/>
              </a:rPr>
              <a:t>［回答］</a:t>
            </a:r>
            <a:endParaRPr lang="en-US" altLang="ja-JP" sz="2800" b="1" kern="100" dirty="0">
              <a:effectLst/>
              <a:latin typeface="+mn-ea"/>
              <a:cs typeface="Times New Roman" panose="02020603050405020304" pitchFamily="18" charset="0"/>
            </a:endParaRPr>
          </a:p>
          <a:p>
            <a:pPr algn="just">
              <a:spcAft>
                <a:spcPts val="0"/>
              </a:spcAft>
            </a:pPr>
            <a:endParaRPr lang="en-US" altLang="ja-JP" sz="2400" b="1" kern="100" dirty="0">
              <a:effectLst/>
              <a:latin typeface="+mn-ea"/>
              <a:cs typeface="Times New Roman" panose="02020603050405020304" pitchFamily="18" charset="0"/>
            </a:endParaRPr>
          </a:p>
          <a:p>
            <a:r>
              <a:rPr lang="ja-JP" altLang="en-US" sz="2400" b="1" kern="100" dirty="0">
                <a:effectLst/>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ガイドの制定にあたっては、アイヌ民族最大組織である公益財団法人</a:t>
            </a:r>
            <a:endParaRPr lang="en-US" altLang="ja-JP" sz="2400" b="1" kern="100" dirty="0">
              <a:effectLst/>
              <a:latin typeface="+mn-ea"/>
              <a:cs typeface="Times New Roman" panose="02020603050405020304" pitchFamily="18" charset="0"/>
            </a:endParaRPr>
          </a:p>
          <a:p>
            <a:r>
              <a:rPr lang="ja-JP" altLang="en-US" sz="2400" b="1" kern="100" dirty="0">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北海道アイヌ</a:t>
            </a:r>
            <a:r>
              <a:rPr lang="ja-JP" altLang="en-US" sz="2400" b="1" kern="100" dirty="0">
                <a:effectLst/>
                <a:latin typeface="+mn-ea"/>
                <a:cs typeface="Times New Roman" panose="02020603050405020304" pitchFamily="18" charset="0"/>
              </a:rPr>
              <a:t>協</a:t>
            </a:r>
            <a:r>
              <a:rPr lang="ja-JP" altLang="en-US" sz="2400" b="1" kern="100" dirty="0">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会からの</a:t>
            </a:r>
            <a:r>
              <a:rPr lang="ja-JP" altLang="en-US" sz="2400" b="1" kern="100" dirty="0">
                <a:effectLst/>
                <a:latin typeface="+mn-ea"/>
                <a:cs typeface="Times New Roman" panose="02020603050405020304" pitchFamily="18" charset="0"/>
              </a:rPr>
              <a:t>要請</a:t>
            </a:r>
            <a:r>
              <a:rPr lang="ja-JP" altLang="ja-JP" sz="2400" b="1" kern="100" dirty="0">
                <a:effectLst/>
                <a:latin typeface="+mn-ea"/>
                <a:cs typeface="Times New Roman" panose="02020603050405020304" pitchFamily="18" charset="0"/>
              </a:rPr>
              <a:t>を受け、同協会と数次に亘る協議を行</a:t>
            </a:r>
            <a:endParaRPr lang="en-US" altLang="ja-JP" sz="2400" b="1" kern="100" dirty="0">
              <a:effectLst/>
              <a:latin typeface="+mn-ea"/>
              <a:cs typeface="Times New Roman" panose="02020603050405020304" pitchFamily="18" charset="0"/>
            </a:endParaRPr>
          </a:p>
          <a:p>
            <a:r>
              <a:rPr lang="ja-JP" altLang="en-US" sz="2400" b="1" kern="100" dirty="0">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うとともに、同協会の代表がア</a:t>
            </a:r>
            <a:r>
              <a:rPr lang="ja-JP" altLang="en-US" sz="2400" b="1" kern="100" dirty="0">
                <a:effectLst/>
                <a:latin typeface="+mn-ea"/>
                <a:cs typeface="Times New Roman" panose="02020603050405020304" pitchFamily="18" charset="0"/>
              </a:rPr>
              <a:t>ド</a:t>
            </a:r>
            <a:r>
              <a:rPr lang="ja-JP" altLang="en-US" sz="2400" b="1" kern="100" dirty="0">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バイザーとして</a:t>
            </a:r>
            <a:r>
              <a:rPr lang="ja-JP" altLang="en-US" sz="2400" b="1" kern="100" dirty="0">
                <a:effectLst/>
                <a:latin typeface="+mn-ea"/>
                <a:cs typeface="Times New Roman" panose="02020603050405020304" pitchFamily="18" charset="0"/>
              </a:rPr>
              <a:t>参加し</a:t>
            </a:r>
            <a:r>
              <a:rPr lang="ja-JP" altLang="ja-JP" sz="2400" b="1" kern="100" dirty="0">
                <a:effectLst/>
                <a:latin typeface="+mn-ea"/>
                <a:cs typeface="Times New Roman" panose="02020603050405020304" pitchFamily="18" charset="0"/>
              </a:rPr>
              <a:t>た専門部</a:t>
            </a:r>
            <a:r>
              <a:rPr lang="ja-JP" altLang="en-US" sz="2400" b="1" kern="100" dirty="0">
                <a:effectLst/>
                <a:latin typeface="+mn-ea"/>
                <a:cs typeface="Times New Roman" panose="02020603050405020304" pitchFamily="18" charset="0"/>
              </a:rPr>
              <a:t>会</a:t>
            </a:r>
            <a:endParaRPr lang="en-US" altLang="ja-JP" sz="2400" b="1" kern="100" dirty="0">
              <a:effectLst/>
              <a:latin typeface="+mn-ea"/>
              <a:cs typeface="Times New Roman" panose="02020603050405020304" pitchFamily="18" charset="0"/>
            </a:endParaRPr>
          </a:p>
          <a:p>
            <a:r>
              <a:rPr lang="ja-JP" altLang="en-US" sz="2400" b="1" kern="100" dirty="0">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現規格管理委員会）での議論を経て了承を得</a:t>
            </a:r>
            <a:r>
              <a:rPr lang="ja-JP" altLang="en-US" sz="2400" b="1" kern="100" dirty="0">
                <a:effectLst/>
                <a:latin typeface="+mn-ea"/>
                <a:cs typeface="Times New Roman" panose="02020603050405020304" pitchFamily="18" charset="0"/>
              </a:rPr>
              <a:t>て制</a:t>
            </a:r>
            <a:r>
              <a:rPr lang="ja-JP" altLang="ja-JP" sz="2400" b="1" kern="100" dirty="0">
                <a:effectLst/>
                <a:latin typeface="+mn-ea"/>
                <a:cs typeface="Times New Roman" panose="02020603050405020304" pitchFamily="18" charset="0"/>
              </a:rPr>
              <a:t>定されたものであ</a:t>
            </a:r>
            <a:endParaRPr lang="en-US" altLang="ja-JP" sz="2400" b="1" kern="100" dirty="0">
              <a:effectLst/>
              <a:latin typeface="+mn-ea"/>
              <a:cs typeface="Times New Roman" panose="02020603050405020304" pitchFamily="18" charset="0"/>
            </a:endParaRPr>
          </a:p>
          <a:p>
            <a:r>
              <a:rPr lang="ja-JP" altLang="en-US" sz="2400" b="1" kern="100" dirty="0">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ること</a:t>
            </a:r>
            <a:r>
              <a:rPr lang="ja-JP" altLang="en-US" sz="2400" b="1" kern="100" dirty="0">
                <a:effectLst/>
                <a:latin typeface="+mn-ea"/>
                <a:cs typeface="Times New Roman" panose="02020603050405020304" pitchFamily="18" charset="0"/>
              </a:rPr>
              <a:t>、</a:t>
            </a:r>
            <a:endParaRPr lang="en-US" altLang="ja-JP" sz="2400" b="1" kern="100" dirty="0">
              <a:effectLst/>
              <a:latin typeface="+mn-ea"/>
              <a:cs typeface="Times New Roman" panose="02020603050405020304" pitchFamily="18" charset="0"/>
            </a:endParaRPr>
          </a:p>
          <a:p>
            <a:r>
              <a:rPr lang="ja-JP" altLang="en-US" sz="2400" b="1" kern="100" dirty="0">
                <a:latin typeface="+mn-ea"/>
                <a:cs typeface="Times New Roman" panose="02020603050405020304" pitchFamily="18" charset="0"/>
              </a:rPr>
              <a:t>　</a:t>
            </a:r>
            <a:r>
              <a:rPr lang="ja-JP" altLang="en-US" sz="2400" b="1" kern="100" dirty="0">
                <a:effectLst/>
                <a:latin typeface="+mn-ea"/>
                <a:cs typeface="Times New Roman" panose="02020603050405020304" pitchFamily="18" charset="0"/>
              </a:rPr>
              <a:t>また、</a:t>
            </a:r>
            <a:r>
              <a:rPr lang="ja-JP" altLang="ja-JP" sz="2400" b="1" kern="100" dirty="0">
                <a:effectLst/>
                <a:latin typeface="+mn-ea"/>
                <a:cs typeface="Times New Roman" panose="02020603050405020304" pitchFamily="18" charset="0"/>
              </a:rPr>
              <a:t>昨年</a:t>
            </a:r>
            <a:r>
              <a:rPr lang="en-US" altLang="ja-JP" sz="2400" b="1" kern="100" dirty="0">
                <a:effectLst/>
                <a:latin typeface="+mn-ea"/>
                <a:cs typeface="Times New Roman" panose="02020603050405020304" pitchFamily="18" charset="0"/>
              </a:rPr>
              <a:t>10</a:t>
            </a:r>
            <a:r>
              <a:rPr lang="ja-JP" altLang="ja-JP" sz="2400" b="1" kern="100" dirty="0">
                <a:effectLst/>
                <a:latin typeface="+mn-ea"/>
                <a:cs typeface="Times New Roman" panose="02020603050405020304" pitchFamily="18" charset="0"/>
              </a:rPr>
              <a:t>月にはアイヌ施策推進法に基づく認定自治</a:t>
            </a:r>
            <a:r>
              <a:rPr lang="ja-JP" altLang="en-US" sz="2400" b="1" kern="100" dirty="0">
                <a:effectLst/>
                <a:latin typeface="+mn-ea"/>
                <a:cs typeface="Times New Roman" panose="02020603050405020304" pitchFamily="18" charset="0"/>
              </a:rPr>
              <a:t>体で</a:t>
            </a:r>
            <a:r>
              <a:rPr lang="ja-JP" altLang="ja-JP" sz="2400" b="1" kern="100" dirty="0">
                <a:effectLst/>
                <a:latin typeface="+mn-ea"/>
                <a:cs typeface="Times New Roman" panose="02020603050405020304" pitchFamily="18" charset="0"/>
              </a:rPr>
              <a:t>ある平取</a:t>
            </a:r>
            <a:endParaRPr lang="en-US" altLang="ja-JP" sz="2400" b="1" kern="100" dirty="0">
              <a:effectLst/>
              <a:latin typeface="+mn-ea"/>
              <a:cs typeface="Times New Roman" panose="02020603050405020304" pitchFamily="18" charset="0"/>
            </a:endParaRPr>
          </a:p>
          <a:p>
            <a:r>
              <a:rPr lang="ja-JP" altLang="en-US" sz="2400" b="1" kern="100" dirty="0">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町のアイヌ施策推進課からの要</a:t>
            </a:r>
            <a:r>
              <a:rPr lang="ja-JP" altLang="en-US" sz="2400" b="1" kern="100" dirty="0">
                <a:effectLst/>
                <a:latin typeface="+mn-ea"/>
                <a:cs typeface="Times New Roman" panose="02020603050405020304" pitchFamily="18" charset="0"/>
              </a:rPr>
              <a:t>請</a:t>
            </a:r>
            <a:r>
              <a:rPr lang="ja-JP" altLang="ja-JP" sz="2400" b="1" kern="100" dirty="0">
                <a:effectLst/>
                <a:latin typeface="+mn-ea"/>
                <a:cs typeface="Times New Roman" panose="02020603050405020304" pitchFamily="18" charset="0"/>
              </a:rPr>
              <a:t>を受け、平取アイヌ協会、二風谷</a:t>
            </a:r>
            <a:r>
              <a:rPr lang="ja-JP" altLang="en-US" sz="2400" b="1" kern="100" dirty="0">
                <a:effectLst/>
                <a:latin typeface="+mn-ea"/>
                <a:cs typeface="Times New Roman" panose="02020603050405020304" pitchFamily="18" charset="0"/>
              </a:rPr>
              <a:t>民</a:t>
            </a:r>
            <a:endParaRPr lang="en-US" altLang="ja-JP" sz="2400" b="1" kern="100" dirty="0">
              <a:effectLst/>
              <a:latin typeface="+mn-ea"/>
              <a:cs typeface="Times New Roman" panose="02020603050405020304" pitchFamily="18" charset="0"/>
            </a:endParaRPr>
          </a:p>
          <a:p>
            <a:r>
              <a:rPr lang="ja-JP" altLang="en-US" sz="2400" b="1" kern="100" dirty="0">
                <a:latin typeface="+mn-ea"/>
                <a:cs typeface="Times New Roman" panose="02020603050405020304" pitchFamily="18" charset="0"/>
              </a:rPr>
              <a:t>　</a:t>
            </a:r>
            <a:r>
              <a:rPr lang="ja-JP" altLang="en-US" sz="2400" b="1" kern="100" dirty="0">
                <a:effectLst/>
                <a:latin typeface="+mn-ea"/>
                <a:cs typeface="Times New Roman" panose="02020603050405020304" pitchFamily="18" charset="0"/>
              </a:rPr>
              <a:t>芸</a:t>
            </a:r>
            <a:r>
              <a:rPr lang="ja-JP" altLang="ja-JP" sz="2400" b="1" kern="100" dirty="0">
                <a:effectLst/>
                <a:latin typeface="+mn-ea"/>
                <a:cs typeface="Times New Roman" panose="02020603050405020304" pitchFamily="18" charset="0"/>
              </a:rPr>
              <a:t>組合等のアイヌ民族関係組織の会員等にも</a:t>
            </a:r>
            <a:r>
              <a:rPr lang="en-US" altLang="ja-JP" sz="2400" b="1" kern="100" dirty="0">
                <a:effectLst/>
                <a:latin typeface="+mn-ea"/>
                <a:cs typeface="Times New Roman" panose="02020603050405020304" pitchFamily="18" charset="0"/>
              </a:rPr>
              <a:t>SGEC</a:t>
            </a:r>
            <a:r>
              <a:rPr lang="ja-JP" altLang="ja-JP" sz="2400" b="1" kern="100" dirty="0">
                <a:effectLst/>
                <a:latin typeface="+mn-ea"/>
                <a:cs typeface="Times New Roman" panose="02020603050405020304" pitchFamily="18" charset="0"/>
              </a:rPr>
              <a:t>規格改</a:t>
            </a:r>
            <a:r>
              <a:rPr lang="ja-JP" altLang="en-US" sz="2400" b="1" kern="100" dirty="0">
                <a:effectLst/>
                <a:latin typeface="+mn-ea"/>
                <a:cs typeface="Times New Roman" panose="02020603050405020304" pitchFamily="18" charset="0"/>
              </a:rPr>
              <a:t>定</a:t>
            </a:r>
            <a:r>
              <a:rPr lang="ja-JP" altLang="ja-JP" sz="2400" b="1" kern="100" dirty="0">
                <a:effectLst/>
                <a:latin typeface="+mn-ea"/>
                <a:cs typeface="Times New Roman" panose="02020603050405020304" pitchFamily="18" charset="0"/>
              </a:rPr>
              <a:t>及び本ガ</a:t>
            </a:r>
            <a:endParaRPr lang="en-US" altLang="ja-JP" sz="2400" b="1" kern="100" dirty="0">
              <a:effectLst/>
              <a:latin typeface="+mn-ea"/>
              <a:cs typeface="Times New Roman" panose="02020603050405020304" pitchFamily="18" charset="0"/>
            </a:endParaRPr>
          </a:p>
          <a:p>
            <a:r>
              <a:rPr lang="ja-JP" altLang="en-US" sz="2400" b="1" kern="100" dirty="0">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イドの内容等に</a:t>
            </a:r>
            <a:r>
              <a:rPr lang="ja-JP" altLang="en-US" sz="2400" b="1" kern="100" dirty="0">
                <a:effectLst/>
                <a:latin typeface="+mn-ea"/>
                <a:cs typeface="Times New Roman" panose="02020603050405020304" pitchFamily="18" charset="0"/>
              </a:rPr>
              <a:t>つい</a:t>
            </a:r>
            <a:r>
              <a:rPr lang="ja-JP" altLang="ja-JP" sz="2400" b="1" kern="100" dirty="0">
                <a:effectLst/>
                <a:latin typeface="+mn-ea"/>
                <a:cs typeface="Times New Roman" panose="02020603050405020304" pitchFamily="18" charset="0"/>
              </a:rPr>
              <a:t>て説明し意見を求めたが、異論がなかったことか</a:t>
            </a:r>
            <a:endParaRPr lang="en-US" altLang="ja-JP" sz="2400" b="1" kern="100" dirty="0">
              <a:effectLst/>
              <a:latin typeface="+mn-ea"/>
              <a:cs typeface="Times New Roman" panose="02020603050405020304" pitchFamily="18" charset="0"/>
            </a:endParaRPr>
          </a:p>
          <a:p>
            <a:r>
              <a:rPr lang="ja-JP" altLang="en-US" sz="2400" b="1" kern="100" dirty="0">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ら、制定の手続き及びその内容</a:t>
            </a:r>
            <a:r>
              <a:rPr lang="ja-JP" altLang="en-US" sz="2400" b="1" kern="100" dirty="0">
                <a:effectLst/>
                <a:latin typeface="+mn-ea"/>
                <a:cs typeface="Times New Roman" panose="02020603050405020304" pitchFamily="18" charset="0"/>
              </a:rPr>
              <a:t>に</a:t>
            </a:r>
            <a:r>
              <a:rPr lang="ja-JP" altLang="ja-JP" sz="2400" b="1" kern="100" dirty="0">
                <a:effectLst/>
                <a:latin typeface="+mn-ea"/>
                <a:cs typeface="Times New Roman" panose="02020603050405020304" pitchFamily="18" charset="0"/>
              </a:rPr>
              <a:t>ついて問題はないと思慮。</a:t>
            </a:r>
            <a:endParaRPr lang="en-US" altLang="ja-JP" sz="2400" b="1" kern="100" dirty="0">
              <a:effectLst/>
              <a:latin typeface="+mn-ea"/>
              <a:cs typeface="Times New Roman" panose="02020603050405020304" pitchFamily="18" charset="0"/>
            </a:endParaRPr>
          </a:p>
          <a:p>
            <a:r>
              <a:rPr lang="en-US" altLang="ja-JP" sz="2400" b="1" kern="100" dirty="0">
                <a:effectLst/>
                <a:latin typeface="+mn-ea"/>
                <a:cs typeface="Times New Roman" panose="02020603050405020304" pitchFamily="18" charset="0"/>
              </a:rPr>
              <a:t/>
            </a:r>
            <a:br>
              <a:rPr lang="en-US" altLang="ja-JP" sz="2400" b="1" kern="100" dirty="0">
                <a:effectLst/>
                <a:latin typeface="+mn-ea"/>
                <a:cs typeface="Times New Roman" panose="02020603050405020304" pitchFamily="18" charset="0"/>
              </a:rPr>
            </a:br>
            <a:r>
              <a:rPr lang="ja-JP" altLang="en-US" sz="2400" b="1" kern="100" dirty="0">
                <a:effectLst/>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ただし、具体的な</a:t>
            </a:r>
            <a:r>
              <a:rPr lang="en-US" altLang="ja-JP" sz="2400" b="1" kern="100" dirty="0">
                <a:effectLst/>
                <a:latin typeface="+mn-ea"/>
                <a:cs typeface="Times New Roman" panose="02020603050405020304" pitchFamily="18" charset="0"/>
              </a:rPr>
              <a:t>FPIC</a:t>
            </a:r>
            <a:r>
              <a:rPr lang="ja-JP" altLang="ja-JP" sz="2400" b="1" kern="100" dirty="0">
                <a:effectLst/>
                <a:latin typeface="+mn-ea"/>
                <a:cs typeface="Times New Roman" panose="02020603050405020304" pitchFamily="18" charset="0"/>
              </a:rPr>
              <a:t>の手順については、「ステップの内容、実施順</a:t>
            </a:r>
            <a:endParaRPr lang="en-US" altLang="ja-JP" sz="2400" b="1" kern="100" dirty="0">
              <a:effectLst/>
              <a:latin typeface="+mn-ea"/>
              <a:cs typeface="Times New Roman" panose="02020603050405020304" pitchFamily="18" charset="0"/>
            </a:endParaRPr>
          </a:p>
          <a:p>
            <a:r>
              <a:rPr lang="ja-JP" altLang="en-US" sz="2400" b="1" kern="100" dirty="0">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序は固定的な</a:t>
            </a:r>
            <a:r>
              <a:rPr lang="ja-JP" altLang="en-US" sz="2400" b="1" kern="100" dirty="0">
                <a:effectLst/>
                <a:latin typeface="+mn-ea"/>
                <a:cs typeface="Times New Roman" panose="02020603050405020304" pitchFamily="18" charset="0"/>
              </a:rPr>
              <a:t>も</a:t>
            </a:r>
            <a:r>
              <a:rPr lang="ja-JP" altLang="ja-JP" sz="2400" b="1" kern="100" dirty="0">
                <a:effectLst/>
                <a:latin typeface="+mn-ea"/>
                <a:cs typeface="Times New Roman" panose="02020603050405020304" pitchFamily="18" charset="0"/>
              </a:rPr>
              <a:t>のでは</a:t>
            </a:r>
            <a:r>
              <a:rPr lang="ja-JP" altLang="en-US" sz="2400" b="1" kern="100" dirty="0">
                <a:effectLst/>
                <a:latin typeface="+mn-ea"/>
                <a:cs typeface="Times New Roman" panose="02020603050405020304" pitchFamily="18" charset="0"/>
              </a:rPr>
              <a:t>なく</a:t>
            </a:r>
            <a:r>
              <a:rPr lang="ja-JP" altLang="ja-JP" sz="2400" b="1" kern="100" dirty="0">
                <a:effectLst/>
                <a:latin typeface="+mn-ea"/>
                <a:cs typeface="Times New Roman" panose="02020603050405020304" pitchFamily="18" charset="0"/>
              </a:rPr>
              <a:t>、アイヌの人々及び関連する組織との協議</a:t>
            </a:r>
            <a:endParaRPr lang="en-US" altLang="ja-JP" sz="2400" b="1" kern="100" dirty="0">
              <a:effectLst/>
              <a:latin typeface="+mn-ea"/>
              <a:cs typeface="Times New Roman" panose="02020603050405020304" pitchFamily="18" charset="0"/>
            </a:endParaRPr>
          </a:p>
          <a:p>
            <a:r>
              <a:rPr lang="ja-JP" altLang="en-US" sz="2400" b="1" kern="100" dirty="0">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によって変更しるものである</a:t>
            </a:r>
            <a:r>
              <a:rPr lang="ja-JP" altLang="en-US" sz="2400" b="1" kern="100" dirty="0">
                <a:effectLst/>
                <a:latin typeface="+mn-ea"/>
                <a:cs typeface="Times New Roman" panose="02020603050405020304" pitchFamily="18" charset="0"/>
              </a:rPr>
              <a:t>こ</a:t>
            </a:r>
            <a:r>
              <a:rPr lang="ja-JP" altLang="ja-JP" sz="2400" b="1" kern="100" dirty="0">
                <a:effectLst/>
                <a:latin typeface="+mn-ea"/>
                <a:cs typeface="Times New Roman" panose="02020603050405020304" pitchFamily="18" charset="0"/>
              </a:rPr>
              <a:t>と」とされており</a:t>
            </a:r>
            <a:r>
              <a:rPr lang="ja-JP" altLang="en-US" sz="2400" b="1" kern="100" dirty="0">
                <a:effectLst/>
                <a:latin typeface="+mn-ea"/>
                <a:cs typeface="Times New Roman" panose="02020603050405020304" pitchFamily="18" charset="0"/>
              </a:rPr>
              <a:t>、</a:t>
            </a:r>
            <a:r>
              <a:rPr lang="ja-JP" altLang="ja-JP" sz="2400" b="1" kern="100" dirty="0">
                <a:effectLst/>
                <a:latin typeface="+mn-ea"/>
                <a:cs typeface="Times New Roman" panose="02020603050405020304" pitchFamily="18" charset="0"/>
              </a:rPr>
              <a:t>今後の実施過程で</a:t>
            </a:r>
            <a:endParaRPr lang="en-US" altLang="ja-JP" sz="2400" b="1" kern="100" dirty="0">
              <a:effectLst/>
              <a:latin typeface="+mn-ea"/>
              <a:cs typeface="Times New Roman" panose="02020603050405020304" pitchFamily="18" charset="0"/>
            </a:endParaRPr>
          </a:p>
          <a:p>
            <a:r>
              <a:rPr lang="ja-JP" altLang="en-US" sz="2400" b="1" kern="100" dirty="0">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大きな問題が生じた場合には、適時、適切に対応</a:t>
            </a:r>
          </a:p>
        </p:txBody>
      </p:sp>
    </p:spTree>
    <p:extLst>
      <p:ext uri="{BB962C8B-B14F-4D97-AF65-F5344CB8AC3E}">
        <p14:creationId xmlns:p14="http://schemas.microsoft.com/office/powerpoint/2010/main" val="2631103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4163" y="337922"/>
            <a:ext cx="3805880" cy="646331"/>
          </a:xfrm>
          <a:prstGeom prst="rect">
            <a:avLst/>
          </a:prstGeom>
        </p:spPr>
        <p:txBody>
          <a:bodyPr wrap="square">
            <a:spAutoFit/>
          </a:bodyPr>
          <a:lstStyle/>
          <a:p>
            <a:pPr algn="just">
              <a:spcAft>
                <a:spcPts val="0"/>
              </a:spcAft>
            </a:pPr>
            <a:r>
              <a:rPr lang="ja-JP" altLang="en-US" sz="3600" b="1" kern="100" dirty="0">
                <a:solidFill>
                  <a:schemeClr val="tx2">
                    <a:lumMod val="60000"/>
                    <a:lumOff val="40000"/>
                  </a:schemeClr>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3600" b="1" kern="100" dirty="0">
                <a:latin typeface="+mj-ea"/>
                <a:ea typeface="+mj-ea"/>
                <a:cs typeface="Times New Roman" panose="02020603050405020304" pitchFamily="18" charset="0"/>
              </a:rPr>
              <a:t>規準文書</a:t>
            </a:r>
            <a:r>
              <a:rPr lang="ja-JP" altLang="en-US" sz="3600" b="1" kern="100" dirty="0">
                <a:latin typeface="+mj-ea"/>
                <a:ea typeface="+mj-ea"/>
                <a:cs typeface="Times New Roman" panose="02020603050405020304" pitchFamily="18" charset="0"/>
              </a:rPr>
              <a:t> </a:t>
            </a:r>
            <a:r>
              <a:rPr lang="en-US" altLang="ja-JP" sz="3600" b="1" kern="100" dirty="0">
                <a:latin typeface="+mj-ea"/>
                <a:ea typeface="+mj-ea"/>
                <a:cs typeface="Times New Roman" panose="02020603050405020304" pitchFamily="18" charset="0"/>
              </a:rPr>
              <a:t>3</a:t>
            </a:r>
            <a:r>
              <a:rPr lang="ja-JP" altLang="ja-JP" sz="3600" b="1" kern="100" dirty="0">
                <a:latin typeface="+mj-ea"/>
                <a:ea typeface="+mj-ea"/>
                <a:cs typeface="Times New Roman" panose="02020603050405020304" pitchFamily="18" charset="0"/>
              </a:rPr>
              <a:t>－</a:t>
            </a:r>
            <a:r>
              <a:rPr lang="en-US" altLang="ja-JP" sz="3600" b="1" kern="100" dirty="0">
                <a:latin typeface="+mj-ea"/>
                <a:ea typeface="+mj-ea"/>
                <a:cs typeface="Times New Roman" panose="02020603050405020304" pitchFamily="18" charset="0"/>
              </a:rPr>
              <a:t>1</a:t>
            </a:r>
            <a:r>
              <a:rPr lang="ja-JP" altLang="en-US" sz="3600" b="1" kern="100" dirty="0">
                <a:solidFill>
                  <a:schemeClr val="tx2">
                    <a:lumMod val="60000"/>
                    <a:lumOff val="40000"/>
                  </a:schemeClr>
                </a:solidFill>
                <a:latin typeface="Century" panose="02040604050505020304" pitchFamily="18" charset="0"/>
                <a:ea typeface="ＭＳ 明朝" panose="02020609040205080304" pitchFamily="17" charset="-128"/>
                <a:cs typeface="Times New Roman" panose="02020603050405020304" pitchFamily="18" charset="0"/>
              </a:rPr>
              <a:t>　</a:t>
            </a:r>
            <a:endParaRPr lang="ja-JP" altLang="ja-JP" sz="3600" b="1" kern="100" dirty="0">
              <a:solidFill>
                <a:schemeClr val="tx2">
                  <a:lumMod val="60000"/>
                  <a:lumOff val="40000"/>
                </a:schemeClr>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正方形/長方形 2"/>
          <p:cNvSpPr/>
          <p:nvPr/>
        </p:nvSpPr>
        <p:spPr>
          <a:xfrm>
            <a:off x="1910981" y="970344"/>
            <a:ext cx="9840294" cy="4893647"/>
          </a:xfrm>
          <a:prstGeom prst="rect">
            <a:avLst/>
          </a:prstGeom>
        </p:spPr>
        <p:txBody>
          <a:bodyPr wrap="square">
            <a:spAutoFit/>
          </a:bodyPr>
          <a:lstStyle/>
          <a:p>
            <a:pPr algn="just">
              <a:spcAft>
                <a:spcPts val="0"/>
              </a:spcAft>
            </a:pPr>
            <a:r>
              <a:rPr lang="ja-JP" altLang="en-US" sz="2400" b="1" kern="100" dirty="0">
                <a:latin typeface="+mn-ea"/>
                <a:cs typeface="Times New Roman" panose="02020603050405020304" pitchFamily="18" charset="0"/>
              </a:rPr>
              <a:t>　　　　　　（グループ森林管理</a:t>
            </a:r>
            <a:r>
              <a:rPr lang="en-US" altLang="ja-JP" sz="2400" b="1" kern="100" dirty="0">
                <a:latin typeface="+mn-ea"/>
                <a:cs typeface="Times New Roman" panose="02020603050405020304" pitchFamily="18" charset="0"/>
              </a:rPr>
              <a:t>-</a:t>
            </a:r>
            <a:r>
              <a:rPr lang="ja-JP" altLang="en-US" sz="2400" b="1" kern="100" dirty="0">
                <a:latin typeface="+mn-ea"/>
                <a:cs typeface="Times New Roman" panose="02020603050405020304" pitchFamily="18" charset="0"/>
              </a:rPr>
              <a:t>要求事項）</a:t>
            </a:r>
            <a:endParaRPr lang="en-US" altLang="ja-JP" sz="2400" b="1" kern="100" dirty="0">
              <a:latin typeface="+mn-ea"/>
              <a:cs typeface="Times New Roman" panose="02020603050405020304" pitchFamily="18" charset="0"/>
            </a:endParaRPr>
          </a:p>
          <a:p>
            <a:pPr algn="just">
              <a:spcAft>
                <a:spcPts val="0"/>
              </a:spcAft>
            </a:pPr>
            <a:endParaRPr lang="en-US" altLang="ja-JP" sz="2400" b="1" kern="100" dirty="0">
              <a:latin typeface="+mn-ea"/>
              <a:cs typeface="Times New Roman" panose="02020603050405020304" pitchFamily="18" charset="0"/>
            </a:endParaRPr>
          </a:p>
          <a:p>
            <a:pPr algn="just">
              <a:spcAft>
                <a:spcPts val="0"/>
              </a:spcAft>
            </a:pPr>
            <a:r>
              <a:rPr lang="en-US" altLang="ja-JP" sz="2400" b="1" kern="100" dirty="0">
                <a:latin typeface="+mn-ea"/>
                <a:cs typeface="Times New Roman" panose="02020603050405020304" pitchFamily="18" charset="0"/>
              </a:rPr>
              <a:t>9.2</a:t>
            </a:r>
            <a:r>
              <a:rPr lang="ja-JP" altLang="en-US" sz="2400" b="1" kern="100" dirty="0">
                <a:latin typeface="+mn-ea"/>
                <a:cs typeface="Times New Roman" panose="02020603050405020304" pitchFamily="18" charset="0"/>
              </a:rPr>
              <a:t>　内部監査 全般</a:t>
            </a:r>
            <a:r>
              <a:rPr lang="ja-JP" altLang="en-US" sz="2400" kern="100" dirty="0">
                <a:latin typeface="+mn-ea"/>
                <a:cs typeface="Times New Roman" panose="02020603050405020304" pitchFamily="18" charset="0"/>
              </a:rPr>
              <a:t>（</a:t>
            </a:r>
            <a:r>
              <a:rPr lang="en-US" altLang="ja-JP" sz="2400" kern="100" dirty="0">
                <a:latin typeface="+mn-ea"/>
                <a:cs typeface="Times New Roman" panose="02020603050405020304" pitchFamily="18" charset="0"/>
              </a:rPr>
              <a:t>P117)</a:t>
            </a:r>
          </a:p>
          <a:p>
            <a:pPr algn="just">
              <a:spcAft>
                <a:spcPts val="0"/>
              </a:spcAft>
            </a:pP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［意見］</a:t>
            </a:r>
            <a:endParaRPr lang="en-US" altLang="ja-JP" sz="2400" b="1" kern="100" dirty="0">
              <a:effectLst/>
              <a:latin typeface="+mn-ea"/>
              <a:cs typeface="Times New Roman" panose="02020603050405020304" pitchFamily="18" charset="0"/>
            </a:endParaRPr>
          </a:p>
          <a:p>
            <a:r>
              <a:rPr lang="ja-JP" altLang="en-US" sz="2400" b="1" kern="100" dirty="0">
                <a:effectLst/>
                <a:latin typeface="+mn-ea"/>
                <a:cs typeface="Times New Roman" panose="02020603050405020304" pitchFamily="18" charset="0"/>
              </a:rPr>
              <a:t>　　</a:t>
            </a:r>
            <a:r>
              <a:rPr lang="ja-JP" altLang="ja-JP" sz="2400" b="1" dirty="0"/>
              <a:t>内部モニタリングは内部監査があるのだから、必要ないのでは</a:t>
            </a:r>
            <a:r>
              <a:rPr lang="ja-JP" altLang="ja-JP" sz="2400" b="1" dirty="0" err="1"/>
              <a:t>な</a:t>
            </a:r>
            <a:endParaRPr lang="en-US" altLang="ja-JP" sz="2400" b="1" dirty="0"/>
          </a:p>
          <a:p>
            <a:r>
              <a:rPr lang="ja-JP" altLang="en-US" sz="2400" b="1" dirty="0"/>
              <a:t>　　</a:t>
            </a:r>
            <a:r>
              <a:rPr lang="ja-JP" altLang="ja-JP" sz="2400" b="1" dirty="0"/>
              <a:t>いか</a:t>
            </a:r>
            <a:endParaRPr lang="en-US" altLang="ja-JP" sz="2400" b="1" dirty="0"/>
          </a:p>
          <a:p>
            <a:endParaRPr lang="en-US" altLang="ja-JP" sz="2400" b="1" dirty="0"/>
          </a:p>
          <a:p>
            <a:r>
              <a:rPr lang="ja-JP" altLang="en-US" sz="2400" b="1" dirty="0"/>
              <a:t>［回答］</a:t>
            </a:r>
            <a:endParaRPr lang="en-US" altLang="ja-JP" sz="2400" b="1" dirty="0"/>
          </a:p>
          <a:p>
            <a:r>
              <a:rPr lang="ja-JP" altLang="en-US" sz="2400" b="1" dirty="0"/>
              <a:t>　　</a:t>
            </a:r>
            <a:r>
              <a:rPr lang="en-US" altLang="ja-JP" sz="2400" b="1" dirty="0"/>
              <a:t>PEFC</a:t>
            </a:r>
            <a:r>
              <a:rPr lang="ja-JP" altLang="ja-JP" sz="2400" b="1" dirty="0"/>
              <a:t>規定の改正で規定された項目であり、相互承認を得るために</a:t>
            </a:r>
            <a:endParaRPr lang="en-US" altLang="ja-JP" sz="2400" b="1" dirty="0"/>
          </a:p>
          <a:p>
            <a:r>
              <a:rPr lang="ja-JP" altLang="en-US" sz="2400" b="1" dirty="0"/>
              <a:t>　　</a:t>
            </a:r>
            <a:r>
              <a:rPr lang="ja-JP" altLang="ja-JP" sz="2400" b="1" dirty="0"/>
              <a:t>は、</a:t>
            </a:r>
            <a:r>
              <a:rPr lang="en-US" altLang="ja-JP" sz="2400" b="1" dirty="0"/>
              <a:t>SGEC</a:t>
            </a:r>
            <a:r>
              <a:rPr lang="ja-JP" altLang="ja-JP" sz="2400" b="1" dirty="0"/>
              <a:t>としても規定する必要あり</a:t>
            </a:r>
          </a:p>
          <a:p>
            <a:endParaRPr lang="ja-JP" altLang="ja-JP" sz="2400" b="1" dirty="0"/>
          </a:p>
          <a:p>
            <a:r>
              <a:rPr lang="en-US" altLang="ja-JP" sz="2400" dirty="0"/>
              <a:t> </a:t>
            </a:r>
            <a:endParaRPr lang="ja-JP" altLang="ja-JP" sz="2400"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2366023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050662" y="698842"/>
            <a:ext cx="2805576" cy="646331"/>
          </a:xfrm>
          <a:prstGeom prst="rect">
            <a:avLst/>
          </a:prstGeom>
        </p:spPr>
        <p:txBody>
          <a:bodyPr wrap="none">
            <a:spAutoFit/>
          </a:bodyPr>
          <a:lstStyle/>
          <a:p>
            <a:pPr algn="just">
              <a:spcAft>
                <a:spcPts val="0"/>
              </a:spcAft>
            </a:pPr>
            <a:r>
              <a:rPr lang="ja-JP" altLang="en-US" sz="3600" b="1" kern="100" dirty="0">
                <a:solidFill>
                  <a:schemeClr val="bg2">
                    <a:lumMod val="50000"/>
                  </a:schemeClr>
                </a:solidFill>
                <a:latin typeface="+mj-ea"/>
                <a:ea typeface="+mj-ea"/>
                <a:cs typeface="Times New Roman" panose="02020603050405020304" pitchFamily="18" charset="0"/>
              </a:rPr>
              <a:t>　</a:t>
            </a:r>
            <a:r>
              <a:rPr lang="ja-JP" altLang="ja-JP" sz="3600" b="1" kern="100" dirty="0">
                <a:latin typeface="+mj-ea"/>
                <a:ea typeface="+mj-ea"/>
                <a:cs typeface="Times New Roman" panose="02020603050405020304" pitchFamily="18" charset="0"/>
              </a:rPr>
              <a:t>規準文書</a:t>
            </a:r>
            <a:r>
              <a:rPr lang="en-US" altLang="ja-JP" sz="3600" b="1" kern="100" dirty="0">
                <a:latin typeface="+mj-ea"/>
                <a:ea typeface="+mj-ea"/>
                <a:cs typeface="Times New Roman" panose="02020603050405020304" pitchFamily="18" charset="0"/>
              </a:rPr>
              <a:t>4</a:t>
            </a:r>
            <a:endParaRPr lang="ja-JP" altLang="ja-JP" sz="3600" kern="100" dirty="0">
              <a:effectLst/>
              <a:latin typeface="+mj-ea"/>
              <a:ea typeface="+mj-ea"/>
              <a:cs typeface="Times New Roman" panose="02020603050405020304" pitchFamily="18" charset="0"/>
            </a:endParaRPr>
          </a:p>
        </p:txBody>
      </p:sp>
      <p:sp>
        <p:nvSpPr>
          <p:cNvPr id="3" name="正方形/長方形 2"/>
          <p:cNvSpPr/>
          <p:nvPr/>
        </p:nvSpPr>
        <p:spPr>
          <a:xfrm>
            <a:off x="1815869" y="1225689"/>
            <a:ext cx="9824196" cy="5632311"/>
          </a:xfrm>
          <a:prstGeom prst="rect">
            <a:avLst/>
          </a:prstGeom>
        </p:spPr>
        <p:txBody>
          <a:bodyPr wrap="square">
            <a:spAutoFit/>
          </a:bodyPr>
          <a:lstStyle/>
          <a:p>
            <a:pPr algn="just">
              <a:spcAft>
                <a:spcPts val="0"/>
              </a:spcAft>
            </a:pPr>
            <a:r>
              <a:rPr lang="en-US" altLang="ja-JP" sz="2400" b="1" kern="100" dirty="0">
                <a:latin typeface="+mn-ea"/>
                <a:cs typeface="Times New Roman" panose="02020603050405020304" pitchFamily="18" charset="0"/>
              </a:rPr>
              <a:t>            </a:t>
            </a:r>
            <a:r>
              <a:rPr lang="ja-JP" altLang="en-US" sz="2400" b="1" kern="100" dirty="0">
                <a:latin typeface="+mn-ea"/>
                <a:cs typeface="Times New Roman" panose="02020603050405020304" pitchFamily="18" charset="0"/>
              </a:rPr>
              <a:t>　</a:t>
            </a:r>
            <a:r>
              <a:rPr lang="en-US" altLang="ja-JP" sz="2400" b="1" kern="100" dirty="0">
                <a:latin typeface="+mn-ea"/>
                <a:cs typeface="Times New Roman" panose="02020603050405020304" pitchFamily="18" charset="0"/>
              </a:rPr>
              <a:t> (</a:t>
            </a:r>
            <a:r>
              <a:rPr lang="ja-JP" altLang="en-US" sz="2400" b="1" kern="100" dirty="0">
                <a:latin typeface="+mn-ea"/>
                <a:cs typeface="Times New Roman" panose="02020603050405020304" pitchFamily="18" charset="0"/>
              </a:rPr>
              <a:t>森林及び森林外樹木産品の</a:t>
            </a:r>
            <a:r>
              <a:rPr lang="en-US" altLang="ja-JP" sz="2400" b="1" kern="100" dirty="0">
                <a:latin typeface="+mn-ea"/>
                <a:cs typeface="Times New Roman" panose="02020603050405020304" pitchFamily="18" charset="0"/>
              </a:rPr>
              <a:t>COC</a:t>
            </a:r>
            <a:r>
              <a:rPr lang="ja-JP" altLang="en-US" sz="2400" b="1" kern="100" dirty="0">
                <a:latin typeface="+mn-ea"/>
                <a:cs typeface="Times New Roman" panose="02020603050405020304" pitchFamily="18" charset="0"/>
              </a:rPr>
              <a:t>）</a:t>
            </a:r>
            <a:endParaRPr lang="en-US" altLang="ja-JP" sz="2400" b="1" kern="100" dirty="0">
              <a:latin typeface="+mn-ea"/>
              <a:cs typeface="Times New Roman" panose="02020603050405020304" pitchFamily="18" charset="0"/>
            </a:endParaRPr>
          </a:p>
          <a:p>
            <a:pPr algn="just">
              <a:spcAft>
                <a:spcPts val="0"/>
              </a:spcAft>
            </a:pPr>
            <a:endParaRPr lang="en-US" altLang="ja-JP" sz="2400" b="1" kern="100" dirty="0">
              <a:latin typeface="+mn-ea"/>
              <a:cs typeface="Times New Roman" panose="02020603050405020304" pitchFamily="18" charset="0"/>
            </a:endParaRPr>
          </a:p>
          <a:p>
            <a:pPr algn="just">
              <a:spcAft>
                <a:spcPts val="0"/>
              </a:spcAft>
            </a:pPr>
            <a:r>
              <a:rPr lang="ja-JP" altLang="ja-JP" sz="2400" b="1" kern="100" dirty="0">
                <a:latin typeface="+mn-ea"/>
                <a:cs typeface="Times New Roman" panose="02020603050405020304" pitchFamily="18" charset="0"/>
              </a:rPr>
              <a:t>全般</a:t>
            </a:r>
            <a:r>
              <a:rPr lang="ja-JP" altLang="en-US" sz="2400" b="1" kern="100" dirty="0">
                <a:latin typeface="+mn-ea"/>
                <a:cs typeface="Times New Roman" panose="02020603050405020304" pitchFamily="18" charset="0"/>
              </a:rPr>
              <a:t>　</a:t>
            </a:r>
            <a:r>
              <a:rPr lang="ja-JP" altLang="en-US" sz="2400" kern="100" dirty="0">
                <a:latin typeface="+mn-ea"/>
                <a:cs typeface="Times New Roman" panose="02020603050405020304" pitchFamily="18" charset="0"/>
              </a:rPr>
              <a:t>（</a:t>
            </a:r>
            <a:r>
              <a:rPr lang="en-US" altLang="ja-JP" sz="2400" kern="100" dirty="0">
                <a:latin typeface="+mn-ea"/>
                <a:cs typeface="Times New Roman" panose="02020603050405020304" pitchFamily="18" charset="0"/>
              </a:rPr>
              <a:t>P123</a:t>
            </a:r>
            <a:r>
              <a:rPr lang="ja-JP" altLang="en-US" sz="2400" kern="100" dirty="0">
                <a:latin typeface="+mn-ea"/>
                <a:cs typeface="Times New Roman" panose="02020603050405020304" pitchFamily="18" charset="0"/>
              </a:rPr>
              <a:t>）</a:t>
            </a:r>
            <a:endParaRPr lang="en-US" altLang="ja-JP" sz="2400" kern="100" dirty="0">
              <a:latin typeface="+mn-ea"/>
              <a:cs typeface="Times New Roman" panose="02020603050405020304" pitchFamily="18" charset="0"/>
            </a:endParaRPr>
          </a:p>
          <a:p>
            <a:pPr algn="just">
              <a:spcAft>
                <a:spcPts val="0"/>
              </a:spcAft>
            </a:pPr>
            <a:endParaRPr lang="en-US" altLang="ja-JP" sz="2400" b="1" kern="100" dirty="0">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［意見］</a:t>
            </a:r>
            <a:endParaRPr lang="en-US" altLang="ja-JP" sz="2400" b="1" kern="100" dirty="0">
              <a:effectLst/>
              <a:latin typeface="+mn-ea"/>
              <a:cs typeface="Times New Roman" panose="02020603050405020304" pitchFamily="18" charset="0"/>
            </a:endParaRPr>
          </a:p>
          <a:p>
            <a:r>
              <a:rPr lang="ja-JP" altLang="en-US" sz="2400" b="1" kern="100" dirty="0">
                <a:effectLst/>
                <a:latin typeface="+mn-ea"/>
                <a:cs typeface="Times New Roman" panose="02020603050405020304" pitchFamily="18" charset="0"/>
              </a:rPr>
              <a:t>　　用語について、</a:t>
            </a:r>
            <a:r>
              <a:rPr lang="ja-JP" altLang="ja-JP" sz="2400" b="1" dirty="0">
                <a:latin typeface="+mn-ea"/>
              </a:rPr>
              <a:t>「製品」は「原材料</a:t>
            </a:r>
            <a:r>
              <a:rPr lang="en-US" altLang="ja-JP" sz="2400" b="1" dirty="0">
                <a:latin typeface="+mn-ea"/>
              </a:rPr>
              <a:t>/</a:t>
            </a:r>
            <a:r>
              <a:rPr lang="ja-JP" altLang="ja-JP" sz="2400" b="1" dirty="0">
                <a:latin typeface="+mn-ea"/>
              </a:rPr>
              <a:t>製品」とすべき</a:t>
            </a:r>
            <a:endParaRPr lang="en-US" altLang="ja-JP" sz="2400" b="1" dirty="0">
              <a:latin typeface="+mn-ea"/>
            </a:endParaRPr>
          </a:p>
          <a:p>
            <a:endParaRPr lang="en-US" altLang="ja-JP" sz="2400" b="1" dirty="0">
              <a:latin typeface="+mn-ea"/>
            </a:endParaRPr>
          </a:p>
          <a:p>
            <a:r>
              <a:rPr lang="ja-JP" altLang="en-US" sz="2400" b="1" dirty="0">
                <a:latin typeface="+mn-ea"/>
              </a:rPr>
              <a:t>［回答］</a:t>
            </a:r>
            <a:endParaRPr lang="en-US" altLang="ja-JP" sz="2400" b="1" dirty="0">
              <a:latin typeface="+mn-ea"/>
            </a:endParaRPr>
          </a:p>
          <a:p>
            <a:r>
              <a:rPr lang="ja-JP" altLang="en-US" sz="2400" b="1" dirty="0">
                <a:latin typeface="+mn-ea"/>
              </a:rPr>
              <a:t>　　</a:t>
            </a:r>
            <a:r>
              <a:rPr lang="ja-JP" altLang="ja-JP" sz="2400" b="1" dirty="0"/>
              <a:t>用語は、</a:t>
            </a:r>
            <a:r>
              <a:rPr lang="en-US" altLang="ja-JP" sz="2400" b="1" dirty="0"/>
              <a:t>PEFC</a:t>
            </a:r>
            <a:r>
              <a:rPr lang="ja-JP" altLang="ja-JP" sz="2400" b="1" dirty="0"/>
              <a:t>規定を踏まえ、</a:t>
            </a:r>
            <a:r>
              <a:rPr lang="en-US" altLang="ja-JP" sz="2400" b="1" dirty="0"/>
              <a:t>input, input material→</a:t>
            </a:r>
            <a:r>
              <a:rPr lang="ja-JP" altLang="ja-JP" sz="2400" b="1" dirty="0"/>
              <a:t>投入原材料、</a:t>
            </a:r>
            <a:endParaRPr lang="en-US" altLang="ja-JP" sz="2400" b="1" dirty="0"/>
          </a:p>
          <a:p>
            <a:r>
              <a:rPr lang="ja-JP" altLang="en-US" sz="2400" b="1" dirty="0"/>
              <a:t>　　</a:t>
            </a:r>
            <a:r>
              <a:rPr lang="en-US" altLang="ja-JP" sz="2400" b="1" dirty="0"/>
              <a:t>output</a:t>
            </a:r>
            <a:r>
              <a:rPr lang="ja-JP" altLang="ja-JP" sz="2400" b="1" dirty="0"/>
              <a:t>→生産品、</a:t>
            </a:r>
            <a:r>
              <a:rPr lang="en-US" altLang="ja-JP" sz="2400" b="1" dirty="0"/>
              <a:t>material</a:t>
            </a:r>
            <a:r>
              <a:rPr lang="ja-JP" altLang="ja-JP" sz="2400" b="1" dirty="0"/>
              <a:t>→原材料、</a:t>
            </a:r>
            <a:r>
              <a:rPr lang="en-US" altLang="ja-JP" sz="2400" b="1" dirty="0"/>
              <a:t>product</a:t>
            </a:r>
            <a:r>
              <a:rPr lang="ja-JP" altLang="ja-JP" sz="2400" b="1" dirty="0"/>
              <a:t>→製品</a:t>
            </a:r>
            <a:endParaRPr lang="en-US" altLang="ja-JP" sz="2400" b="1" dirty="0"/>
          </a:p>
          <a:p>
            <a:r>
              <a:rPr lang="ja-JP" altLang="en-US" sz="2400" b="1" dirty="0"/>
              <a:t>　　</a:t>
            </a:r>
            <a:r>
              <a:rPr lang="en-US" altLang="ja-JP" sz="2400" b="1" dirty="0"/>
              <a:t>material/product</a:t>
            </a:r>
            <a:r>
              <a:rPr lang="ja-JP" altLang="ja-JP" sz="2400" b="1" dirty="0"/>
              <a:t>→原材料</a:t>
            </a:r>
            <a:r>
              <a:rPr lang="en-US" altLang="ja-JP" sz="2400" b="1" dirty="0"/>
              <a:t>/</a:t>
            </a:r>
            <a:r>
              <a:rPr lang="ja-JP" altLang="ja-JP" sz="2400" b="1" dirty="0"/>
              <a:t>製品</a:t>
            </a:r>
            <a:endParaRPr lang="en-US" altLang="ja-JP" sz="2400" b="1" dirty="0"/>
          </a:p>
          <a:p>
            <a:r>
              <a:rPr lang="ja-JP" altLang="en-US" sz="2400" b="1" dirty="0"/>
              <a:t>　　</a:t>
            </a:r>
            <a:r>
              <a:rPr lang="ja-JP" altLang="ja-JP" sz="2400" b="1" dirty="0"/>
              <a:t>としたもの</a:t>
            </a:r>
          </a:p>
          <a:p>
            <a:r>
              <a:rPr lang="en-US" altLang="ja-JP" sz="2400" dirty="0"/>
              <a:t> </a:t>
            </a:r>
            <a:endParaRPr lang="ja-JP" altLang="ja-JP" sz="2400" dirty="0"/>
          </a:p>
          <a:p>
            <a:r>
              <a:rPr lang="en-US" altLang="ja-JP" sz="2400" dirty="0"/>
              <a:t> </a:t>
            </a:r>
            <a:endParaRPr lang="ja-JP" altLang="ja-JP" sz="2400" dirty="0"/>
          </a:p>
          <a:p>
            <a:pPr algn="just">
              <a:spcAft>
                <a:spcPts val="0"/>
              </a:spcAft>
            </a:pPr>
            <a:endParaRPr lang="ja-JP" altLang="ja-JP" sz="2400" b="1" kern="100" dirty="0">
              <a:effectLst/>
              <a:latin typeface="+mn-ea"/>
              <a:cs typeface="Times New Roman" panose="02020603050405020304" pitchFamily="18" charset="0"/>
            </a:endParaRPr>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2661784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564392" y="1081901"/>
            <a:ext cx="10421662" cy="4524315"/>
          </a:xfrm>
          <a:prstGeom prst="rect">
            <a:avLst/>
          </a:prstGeom>
        </p:spPr>
        <p:txBody>
          <a:bodyPr wrap="square">
            <a:spAutoFit/>
          </a:bodyPr>
          <a:lstStyle/>
          <a:p>
            <a:pPr algn="just">
              <a:spcAft>
                <a:spcPts val="0"/>
              </a:spcAft>
            </a:pPr>
            <a:r>
              <a:rPr lang="en-US" altLang="ja-JP" sz="2400" b="1" kern="100" dirty="0">
                <a:effectLst/>
                <a:latin typeface="+mn-ea"/>
                <a:cs typeface="Times New Roman" panose="02020603050405020304" pitchFamily="18" charset="0"/>
              </a:rPr>
              <a:t>3. </a:t>
            </a:r>
            <a:r>
              <a:rPr lang="ja-JP" altLang="en-US" sz="2400" b="1" kern="100" dirty="0">
                <a:effectLst/>
                <a:latin typeface="+mn-ea"/>
                <a:cs typeface="Times New Roman" panose="02020603050405020304" pitchFamily="18" charset="0"/>
              </a:rPr>
              <a:t>用語の定義</a:t>
            </a:r>
            <a:endParaRPr lang="en-US" altLang="ja-JP" sz="2400" b="1" kern="100" dirty="0">
              <a:effectLst/>
              <a:latin typeface="+mn-ea"/>
              <a:cs typeface="Times New Roman" panose="02020603050405020304" pitchFamily="18" charset="0"/>
            </a:endParaRPr>
          </a:p>
          <a:p>
            <a:pPr algn="just"/>
            <a:r>
              <a:rPr lang="ja-JP" altLang="en-US" sz="2400" b="1" kern="100" dirty="0">
                <a:latin typeface="+mn-ea"/>
                <a:cs typeface="Times New Roman" panose="02020603050405020304" pitchFamily="18" charset="0"/>
              </a:rPr>
              <a:t>　</a:t>
            </a:r>
            <a:r>
              <a:rPr lang="en-US" altLang="ja-JP" sz="2400" b="1" kern="100" dirty="0">
                <a:latin typeface="+mn-ea"/>
                <a:cs typeface="Times New Roman" panose="02020603050405020304" pitchFamily="18" charset="0"/>
              </a:rPr>
              <a:t>3.15</a:t>
            </a:r>
            <a:r>
              <a:rPr lang="ja-JP" altLang="en-US" sz="2400" b="1" kern="100" dirty="0">
                <a:latin typeface="+mn-ea"/>
                <a:cs typeface="Times New Roman" panose="02020603050405020304" pitchFamily="18" charset="0"/>
              </a:rPr>
              <a:t>　</a:t>
            </a:r>
            <a:r>
              <a:rPr lang="ja-JP" altLang="en-US" sz="2400" kern="100" dirty="0">
                <a:latin typeface="+mn-ea"/>
                <a:cs typeface="Times New Roman" panose="02020603050405020304" pitchFamily="18" charset="0"/>
              </a:rPr>
              <a:t>（</a:t>
            </a:r>
            <a:r>
              <a:rPr lang="en-US" altLang="ja-JP" sz="2400" kern="100" dirty="0">
                <a:latin typeface="+mn-ea"/>
                <a:cs typeface="Times New Roman" panose="02020603050405020304" pitchFamily="18" charset="0"/>
              </a:rPr>
              <a:t>P132</a:t>
            </a:r>
            <a:r>
              <a:rPr lang="ja-JP" altLang="en-US" sz="2400" kern="100" dirty="0">
                <a:latin typeface="+mn-ea"/>
                <a:cs typeface="Times New Roman" panose="02020603050405020304" pitchFamily="18" charset="0"/>
              </a:rPr>
              <a:t>）</a:t>
            </a:r>
            <a:endParaRPr lang="en-US" altLang="ja-JP" sz="2400" kern="100" dirty="0">
              <a:latin typeface="+mn-ea"/>
              <a:cs typeface="Times New Roman" panose="02020603050405020304" pitchFamily="18" charset="0"/>
            </a:endParaRPr>
          </a:p>
          <a:p>
            <a:pPr algn="just">
              <a:spcAft>
                <a:spcPts val="0"/>
              </a:spcAft>
            </a:pP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［意見］</a:t>
            </a:r>
            <a:endParaRPr lang="en-US" altLang="ja-JP" sz="2400" b="1" kern="100" dirty="0">
              <a:effectLst/>
              <a:latin typeface="+mn-ea"/>
              <a:cs typeface="Times New Roman" panose="02020603050405020304" pitchFamily="18" charset="0"/>
            </a:endParaRPr>
          </a:p>
          <a:p>
            <a:pPr algn="just"/>
            <a:r>
              <a:rPr lang="ja-JP" altLang="en-US" sz="2400" dirty="0"/>
              <a:t>　　　</a:t>
            </a:r>
            <a:r>
              <a:rPr lang="ja-JP" altLang="ja-JP" sz="2400" b="1" dirty="0"/>
              <a:t>森林プランターションは人工林と定義すべし</a:t>
            </a:r>
            <a:endParaRPr lang="en-US" altLang="ja-JP" sz="2400" b="1" dirty="0"/>
          </a:p>
          <a:p>
            <a:pPr algn="just"/>
            <a:endParaRPr lang="en-US" altLang="ja-JP" sz="2400" b="1" dirty="0"/>
          </a:p>
          <a:p>
            <a:pPr algn="just"/>
            <a:r>
              <a:rPr lang="ja-JP" altLang="en-US" sz="2400" b="1" dirty="0"/>
              <a:t>　［回答］</a:t>
            </a:r>
            <a:endParaRPr lang="en-US" altLang="ja-JP" sz="2400" b="1" dirty="0"/>
          </a:p>
          <a:p>
            <a:pPr algn="just"/>
            <a:r>
              <a:rPr lang="ja-JP" altLang="en-US" sz="2400" b="1" dirty="0"/>
              <a:t>　  　</a:t>
            </a:r>
            <a:r>
              <a:rPr lang="ja-JP" altLang="ja-JP" sz="2400" b="1" dirty="0"/>
              <a:t>「プランテーション」という用語は</a:t>
            </a:r>
            <a:r>
              <a:rPr lang="en-US" altLang="ja-JP" sz="2400" b="1" dirty="0"/>
              <a:t>PEFC</a:t>
            </a:r>
            <a:r>
              <a:rPr lang="ja-JP" altLang="ja-JP" sz="2400" b="1" dirty="0"/>
              <a:t>規格の改正で導入された</a:t>
            </a:r>
            <a:r>
              <a:rPr lang="ja-JP" altLang="ja-JP" sz="2400" b="1" dirty="0" err="1"/>
              <a:t>も</a:t>
            </a:r>
            <a:endParaRPr lang="en-US" altLang="ja-JP" sz="2400" b="1" dirty="0"/>
          </a:p>
          <a:p>
            <a:pPr algn="just"/>
            <a:r>
              <a:rPr lang="ja-JP" altLang="en-US" sz="2400" b="1" dirty="0"/>
              <a:t>　　　</a:t>
            </a:r>
            <a:r>
              <a:rPr lang="ja-JP" altLang="ja-JP" sz="2400" b="1" dirty="0"/>
              <a:t>ので、一義的には大々的な商業目的</a:t>
            </a:r>
            <a:r>
              <a:rPr lang="ja-JP" altLang="ja-JP" sz="2400" b="1" dirty="0" smtClean="0"/>
              <a:t>の外来</a:t>
            </a:r>
            <a:r>
              <a:rPr lang="ja-JP" altLang="ja-JP" sz="2400" b="1" dirty="0"/>
              <a:t>種の植林地を意識した</a:t>
            </a:r>
            <a:r>
              <a:rPr lang="ja-JP" altLang="ja-JP" sz="2400" b="1" dirty="0" err="1"/>
              <a:t>も</a:t>
            </a:r>
            <a:endParaRPr lang="en-US" altLang="ja-JP" sz="2400" b="1" dirty="0"/>
          </a:p>
          <a:p>
            <a:pPr algn="just"/>
            <a:r>
              <a:rPr lang="ja-JP" altLang="en-US" sz="2400" b="1" dirty="0"/>
              <a:t>　　　</a:t>
            </a:r>
            <a:r>
              <a:rPr lang="ja-JP" altLang="ja-JP" sz="2400" b="1" dirty="0"/>
              <a:t>ので</a:t>
            </a:r>
            <a:r>
              <a:rPr lang="ja-JP" altLang="en-US" sz="2400" b="1" dirty="0"/>
              <a:t>、日本</a:t>
            </a:r>
            <a:r>
              <a:rPr lang="ja-JP" altLang="ja-JP" sz="2400" b="1" dirty="0"/>
              <a:t>の人工林には当てはまらないとの考え。日本における植</a:t>
            </a:r>
            <a:endParaRPr lang="en-US" altLang="ja-JP" sz="2400" b="1" dirty="0"/>
          </a:p>
          <a:p>
            <a:pPr algn="just"/>
            <a:r>
              <a:rPr lang="ja-JP" altLang="en-US" sz="2400" b="1" dirty="0"/>
              <a:t>　　　</a:t>
            </a:r>
            <a:r>
              <a:rPr lang="ja-JP" altLang="ja-JP" sz="2400" b="1" dirty="0"/>
              <a:t>林については、一般の規定で十分対応可能</a:t>
            </a:r>
          </a:p>
          <a:p>
            <a:pPr algn="just">
              <a:spcAft>
                <a:spcPts val="0"/>
              </a:spcAft>
            </a:pPr>
            <a:endParaRPr lang="ja-JP" altLang="ja-JP" sz="2400" b="1" kern="100" dirty="0">
              <a:effectLst/>
              <a:latin typeface="+mn-ea"/>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3600597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xmlns="" id="{32C5A10E-65A2-4B7F-91D1-C743597373AA}"/>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
        <p:nvSpPr>
          <p:cNvPr id="4" name="テキスト ボックス 3">
            <a:extLst>
              <a:ext uri="{FF2B5EF4-FFF2-40B4-BE49-F238E27FC236}">
                <a16:creationId xmlns:a16="http://schemas.microsoft.com/office/drawing/2014/main" xmlns="" id="{61713A8C-F551-412A-92B2-654D2E05C3AD}"/>
              </a:ext>
            </a:extLst>
          </p:cNvPr>
          <p:cNvSpPr txBox="1"/>
          <p:nvPr/>
        </p:nvSpPr>
        <p:spPr>
          <a:xfrm>
            <a:off x="1600200" y="377190"/>
            <a:ext cx="10275570" cy="6540252"/>
          </a:xfrm>
          <a:prstGeom prst="rect">
            <a:avLst/>
          </a:prstGeom>
          <a:noFill/>
        </p:spPr>
        <p:txBody>
          <a:bodyPr wrap="square">
            <a:spAutoFit/>
          </a:bodyPr>
          <a:lstStyle/>
          <a:p>
            <a:pPr algn="just"/>
            <a:endParaRPr lang="ja-JP" altLang="ja-JP" sz="2400" kern="100" dirty="0">
              <a:effectLst/>
              <a:latin typeface="+mn-ea"/>
              <a:cs typeface="Times New Roman" panose="02020603050405020304" pitchFamily="18" charset="0"/>
            </a:endParaRPr>
          </a:p>
          <a:p>
            <a:pPr indent="152400" algn="just"/>
            <a:r>
              <a:rPr lang="en-US" altLang="ja-JP" sz="2400" b="1" kern="100" dirty="0">
                <a:effectLst/>
                <a:latin typeface="+mn-ea"/>
                <a:cs typeface="Times New Roman" panose="02020603050405020304" pitchFamily="18" charset="0"/>
              </a:rPr>
              <a:t>3.27  SGEC</a:t>
            </a:r>
            <a:r>
              <a:rPr lang="ja-JP" altLang="ja-JP" sz="2400" b="1" kern="100" dirty="0">
                <a:effectLst/>
                <a:latin typeface="+mn-ea"/>
                <a:cs typeface="Times New Roman" panose="02020603050405020304" pitchFamily="18" charset="0"/>
              </a:rPr>
              <a:t>主張</a:t>
            </a:r>
            <a:r>
              <a:rPr lang="en-US" altLang="ja-JP" sz="2400" b="1" kern="100" dirty="0">
                <a:effectLst/>
                <a:latin typeface="+mn-ea"/>
                <a:cs typeface="Times New Roman" panose="02020603050405020304" pitchFamily="18" charset="0"/>
              </a:rPr>
              <a:t>  </a:t>
            </a:r>
            <a:r>
              <a:rPr lang="ja-JP" altLang="en-US" sz="2400" kern="100" dirty="0">
                <a:effectLst/>
                <a:latin typeface="+mn-ea"/>
                <a:cs typeface="Times New Roman" panose="02020603050405020304" pitchFamily="18" charset="0"/>
              </a:rPr>
              <a:t>（ </a:t>
            </a:r>
            <a:r>
              <a:rPr lang="en-US" altLang="ja-JP" sz="2400" kern="100" dirty="0">
                <a:effectLst/>
                <a:latin typeface="+mn-ea"/>
                <a:cs typeface="Times New Roman" panose="02020603050405020304" pitchFamily="18" charset="0"/>
              </a:rPr>
              <a:t>P 134 )</a:t>
            </a:r>
          </a:p>
          <a:p>
            <a:pPr indent="152400" algn="just"/>
            <a:endParaRPr lang="ja-JP" altLang="ja-JP" sz="2400" b="1" kern="100" dirty="0">
              <a:effectLst/>
              <a:latin typeface="+mn-ea"/>
              <a:cs typeface="Times New Roman" panose="02020603050405020304" pitchFamily="18" charset="0"/>
            </a:endParaRPr>
          </a:p>
          <a:p>
            <a:pPr marL="666750" indent="-533400" algn="just"/>
            <a:r>
              <a:rPr lang="en-US" altLang="ja-JP" sz="2400" b="1" kern="100" dirty="0">
                <a:effectLst/>
                <a:latin typeface="+mn-ea"/>
                <a:cs typeface="Times New Roman" panose="02020603050405020304" pitchFamily="18" charset="0"/>
              </a:rPr>
              <a:t>[</a:t>
            </a:r>
            <a:r>
              <a:rPr lang="ja-JP" altLang="ja-JP" sz="2400" b="1" kern="100" dirty="0">
                <a:effectLst/>
                <a:latin typeface="+mn-ea"/>
                <a:cs typeface="Times New Roman" panose="02020603050405020304" pitchFamily="18" charset="0"/>
              </a:rPr>
              <a:t>意見</a:t>
            </a:r>
            <a:r>
              <a:rPr lang="en-US" altLang="ja-JP" sz="2400" b="1" kern="100" dirty="0">
                <a:effectLst/>
                <a:latin typeface="+mn-ea"/>
                <a:cs typeface="Times New Roman" panose="02020603050405020304" pitchFamily="18" charset="0"/>
              </a:rPr>
              <a:t>]</a:t>
            </a:r>
            <a:r>
              <a:rPr lang="ja-JP" altLang="ja-JP" sz="2400" b="1" kern="100" dirty="0">
                <a:effectLst/>
                <a:latin typeface="+mn-ea"/>
                <a:cs typeface="Times New Roman" panose="02020603050405020304" pitchFamily="18" charset="0"/>
              </a:rPr>
              <a:t>　なぜ、「管理材」を製品上に主張できないのか。できないの</a:t>
            </a:r>
            <a:endParaRPr lang="en-US" altLang="ja-JP" sz="2400" b="1" kern="100" dirty="0">
              <a:effectLst/>
              <a:latin typeface="+mn-ea"/>
              <a:cs typeface="Times New Roman" panose="02020603050405020304" pitchFamily="18" charset="0"/>
            </a:endParaRPr>
          </a:p>
          <a:p>
            <a:pPr marL="666750" indent="-533400" algn="just"/>
            <a:r>
              <a:rPr lang="ja-JP" altLang="en-US" sz="2400" b="1" kern="100" dirty="0">
                <a:latin typeface="+mn-ea"/>
                <a:cs typeface="Times New Roman" panose="02020603050405020304" pitchFamily="18" charset="0"/>
              </a:rPr>
              <a:t>　　　　</a:t>
            </a:r>
            <a:r>
              <a:rPr lang="ja-JP" altLang="ja-JP" sz="2400" b="1" kern="100" dirty="0">
                <a:effectLst/>
                <a:latin typeface="+mn-ea"/>
                <a:cs typeface="Times New Roman" panose="02020603050405020304" pitchFamily="18" charset="0"/>
              </a:rPr>
              <a:t>で</a:t>
            </a:r>
            <a:r>
              <a:rPr lang="ja-JP" altLang="ja-JP" sz="2400" b="1" kern="100" dirty="0" smtClean="0">
                <a:effectLst/>
                <a:latin typeface="+mn-ea"/>
                <a:cs typeface="Times New Roman" panose="02020603050405020304" pitchFamily="18" charset="0"/>
              </a:rPr>
              <a:t>あれば</a:t>
            </a:r>
            <a:r>
              <a:rPr lang="ja-JP" altLang="en-US" sz="2400" b="1" kern="100" dirty="0" smtClean="0">
                <a:effectLst/>
                <a:latin typeface="+mn-ea"/>
                <a:cs typeface="Times New Roman" panose="02020603050405020304" pitchFamily="18" charset="0"/>
              </a:rPr>
              <a:t>、</a:t>
            </a:r>
            <a:r>
              <a:rPr lang="en-US" altLang="ja-JP" sz="2400" b="1" kern="100" dirty="0" smtClean="0">
                <a:effectLst/>
                <a:latin typeface="+mn-ea"/>
                <a:cs typeface="Times New Roman" panose="02020603050405020304" pitchFamily="18" charset="0"/>
              </a:rPr>
              <a:t>3.27</a:t>
            </a:r>
            <a:r>
              <a:rPr lang="ja-JP" altLang="en-US" sz="2400" b="1" kern="100" dirty="0" smtClean="0">
                <a:effectLst/>
                <a:latin typeface="+mn-ea"/>
                <a:cs typeface="Times New Roman" panose="02020603050405020304" pitchFamily="18" charset="0"/>
              </a:rPr>
              <a:t>の規定の中で</a:t>
            </a:r>
            <a:r>
              <a:rPr lang="ja-JP" altLang="ja-JP" sz="2400" b="1" kern="100" dirty="0" smtClean="0">
                <a:effectLst/>
                <a:latin typeface="+mn-ea"/>
                <a:cs typeface="Times New Roman" panose="02020603050405020304" pitchFamily="18" charset="0"/>
              </a:rPr>
              <a:t>「</a:t>
            </a:r>
            <a:r>
              <a:rPr lang="ja-JP" altLang="ja-JP" sz="2400" b="1" kern="100" dirty="0">
                <a:effectLst/>
                <a:latin typeface="+mn-ea"/>
                <a:cs typeface="Times New Roman" panose="02020603050405020304" pitchFamily="18" charset="0"/>
              </a:rPr>
              <a:t>又は製品上に直接」は</a:t>
            </a:r>
            <a:r>
              <a:rPr lang="en-US" altLang="ja-JP" sz="2400" b="1" kern="100" dirty="0">
                <a:effectLst/>
                <a:latin typeface="+mn-ea"/>
                <a:cs typeface="Times New Roman" panose="02020603050405020304" pitchFamily="18" charset="0"/>
              </a:rPr>
              <a:t>PEFC</a:t>
            </a:r>
            <a:r>
              <a:rPr lang="ja-JP" altLang="ja-JP" sz="2400" b="1" kern="100" dirty="0" smtClean="0">
                <a:effectLst/>
                <a:latin typeface="+mn-ea"/>
                <a:cs typeface="Times New Roman" panose="02020603050405020304" pitchFamily="18" charset="0"/>
              </a:rPr>
              <a:t>規</a:t>
            </a:r>
            <a:endParaRPr lang="en-US" altLang="ja-JP" sz="2400" b="1" kern="100" dirty="0" smtClean="0">
              <a:effectLst/>
              <a:latin typeface="+mn-ea"/>
              <a:cs typeface="Times New Roman" panose="02020603050405020304" pitchFamily="18" charset="0"/>
            </a:endParaRPr>
          </a:p>
          <a:p>
            <a:pPr marL="666750" indent="-533400" algn="just"/>
            <a:r>
              <a:rPr lang="ja-JP" altLang="en-US" sz="2400" b="1" kern="100" dirty="0" smtClean="0">
                <a:effectLst/>
                <a:latin typeface="+mn-ea"/>
                <a:cs typeface="Times New Roman" panose="02020603050405020304" pitchFamily="18" charset="0"/>
              </a:rPr>
              <a:t>　　　　</a:t>
            </a:r>
            <a:r>
              <a:rPr lang="ja-JP" altLang="ja-JP" sz="2400" b="1" kern="100" dirty="0" smtClean="0">
                <a:effectLst/>
                <a:latin typeface="+mn-ea"/>
                <a:cs typeface="Times New Roman" panose="02020603050405020304" pitchFamily="18" charset="0"/>
              </a:rPr>
              <a:t>定</a:t>
            </a:r>
            <a:r>
              <a:rPr lang="ja-JP" altLang="ja-JP" sz="2400" b="1" kern="100" dirty="0">
                <a:effectLst/>
                <a:latin typeface="+mn-ea"/>
                <a:cs typeface="Times New Roman" panose="02020603050405020304" pitchFamily="18" charset="0"/>
              </a:rPr>
              <a:t>にない表現で</a:t>
            </a:r>
            <a:r>
              <a:rPr lang="ja-JP" altLang="ja-JP" sz="2400" b="1" kern="100" dirty="0" smtClean="0">
                <a:effectLst/>
                <a:latin typeface="+mn-ea"/>
                <a:cs typeface="Times New Roman" panose="02020603050405020304" pitchFamily="18" charset="0"/>
              </a:rPr>
              <a:t>あり</a:t>
            </a:r>
            <a:r>
              <a:rPr lang="ja-JP" altLang="ja-JP" sz="2400" b="1" kern="100" dirty="0">
                <a:effectLst/>
                <a:latin typeface="+mn-ea"/>
                <a:cs typeface="Times New Roman" panose="02020603050405020304" pitchFamily="18" charset="0"/>
              </a:rPr>
              <a:t>削除すべき</a:t>
            </a:r>
          </a:p>
          <a:p>
            <a:pPr marL="666750" indent="-533400" algn="just"/>
            <a:r>
              <a:rPr lang="en-US" altLang="ja-JP" sz="2400" b="1" kern="100" dirty="0">
                <a:effectLst/>
                <a:latin typeface="+mn-ea"/>
                <a:cs typeface="Times New Roman" panose="02020603050405020304" pitchFamily="18" charset="0"/>
              </a:rPr>
              <a:t> </a:t>
            </a:r>
            <a:endParaRPr lang="ja-JP" altLang="ja-JP" sz="2400" b="1" kern="100" dirty="0">
              <a:effectLst/>
              <a:latin typeface="+mn-ea"/>
              <a:cs typeface="Times New Roman" panose="02020603050405020304" pitchFamily="18" charset="0"/>
            </a:endParaRPr>
          </a:p>
          <a:p>
            <a:pPr indent="152400" algn="just"/>
            <a:endParaRPr lang="ja-JP" altLang="ja-JP" sz="2400" b="1" kern="100" dirty="0">
              <a:effectLst/>
              <a:latin typeface="+mn-ea"/>
              <a:cs typeface="Times New Roman" panose="02020603050405020304" pitchFamily="18" charset="0"/>
            </a:endParaRPr>
          </a:p>
          <a:p>
            <a:pPr marL="742950" indent="-609600" algn="just">
              <a:spcAft>
                <a:spcPts val="600"/>
              </a:spcAft>
            </a:pPr>
            <a:r>
              <a:rPr lang="en-GB" altLang="ja-JP" sz="2400" b="1" dirty="0">
                <a:effectLst/>
                <a:latin typeface="+mn-ea"/>
                <a:cs typeface="Times New Roman" panose="02020603050405020304" pitchFamily="18" charset="0"/>
              </a:rPr>
              <a:t>[</a:t>
            </a:r>
            <a:r>
              <a:rPr lang="ja-JP" altLang="ja-JP" sz="2400" b="1" dirty="0">
                <a:effectLst/>
                <a:latin typeface="+mn-ea"/>
                <a:cs typeface="Times New Roman" panose="02020603050405020304" pitchFamily="18" charset="0"/>
              </a:rPr>
              <a:t>回答</a:t>
            </a:r>
            <a:r>
              <a:rPr lang="en-GB" altLang="ja-JP" sz="2400" b="1" dirty="0">
                <a:effectLst/>
                <a:latin typeface="+mn-ea"/>
                <a:cs typeface="Times New Roman" panose="02020603050405020304" pitchFamily="18" charset="0"/>
              </a:rPr>
              <a:t>]</a:t>
            </a:r>
            <a:r>
              <a:rPr lang="ja-JP" altLang="ja-JP" sz="2400" b="1" dirty="0">
                <a:effectLst/>
                <a:latin typeface="+mn-ea"/>
                <a:cs typeface="Times New Roman" panose="02020603050405020304" pitchFamily="18" charset="0"/>
              </a:rPr>
              <a:t>　下記の</a:t>
            </a:r>
            <a:r>
              <a:rPr lang="en-GB" altLang="ja-JP" sz="2400" b="1" dirty="0">
                <a:effectLst/>
                <a:latin typeface="+mn-ea"/>
                <a:cs typeface="Times New Roman" panose="02020603050405020304" pitchFamily="18" charset="0"/>
              </a:rPr>
              <a:t> 3.28</a:t>
            </a:r>
            <a:r>
              <a:rPr lang="ja-JP" altLang="ja-JP" sz="2400" b="1" dirty="0">
                <a:effectLst/>
                <a:latin typeface="+mn-ea"/>
                <a:cs typeface="Times New Roman" panose="02020603050405020304" pitchFamily="18" charset="0"/>
              </a:rPr>
              <a:t>　注意書の通り「</a:t>
            </a:r>
            <a:r>
              <a:rPr lang="en-GB" altLang="ja-JP" sz="2400" b="1" dirty="0">
                <a:effectLst/>
                <a:latin typeface="+mn-ea"/>
                <a:cs typeface="Times New Roman" panose="02020603050405020304" pitchFamily="18" charset="0"/>
              </a:rPr>
              <a:t>SGEC</a:t>
            </a:r>
            <a:r>
              <a:rPr lang="ja-JP" altLang="ja-JP" sz="2400" b="1" dirty="0">
                <a:effectLst/>
                <a:latin typeface="+mn-ea"/>
                <a:cs typeface="Times New Roman" panose="02020603050405020304" pitchFamily="18" charset="0"/>
              </a:rPr>
              <a:t>管理材」はあくまでも原</a:t>
            </a:r>
            <a:endParaRPr lang="en-US" altLang="ja-JP" sz="2400" b="1" dirty="0">
              <a:effectLst/>
              <a:latin typeface="+mn-ea"/>
              <a:cs typeface="Times New Roman" panose="02020603050405020304" pitchFamily="18" charset="0"/>
            </a:endParaRPr>
          </a:p>
          <a:p>
            <a:pPr marL="742950" indent="-609600" algn="just">
              <a:spcAft>
                <a:spcPts val="600"/>
              </a:spcAft>
            </a:pPr>
            <a:r>
              <a:rPr lang="ja-JP" altLang="en-US" sz="2400" b="1" dirty="0">
                <a:latin typeface="+mn-ea"/>
                <a:cs typeface="Times New Roman" panose="02020603050405020304" pitchFamily="18" charset="0"/>
              </a:rPr>
              <a:t>　　　　</a:t>
            </a:r>
            <a:r>
              <a:rPr lang="ja-JP" altLang="ja-JP" sz="2400" b="1" dirty="0">
                <a:effectLst/>
                <a:latin typeface="+mn-ea"/>
                <a:cs typeface="Times New Roman" panose="02020603050405020304" pitchFamily="18" charset="0"/>
              </a:rPr>
              <a:t>材料であることを示す主張であり、製品上に主張することは</a:t>
            </a:r>
            <a:r>
              <a:rPr lang="ja-JP" altLang="en-US" sz="2400" b="1" dirty="0">
                <a:effectLst/>
                <a:latin typeface="+mn-ea"/>
                <a:cs typeface="Times New Roman" panose="02020603050405020304" pitchFamily="18" charset="0"/>
              </a:rPr>
              <a:t>、</a:t>
            </a:r>
            <a:endParaRPr lang="en-US" altLang="ja-JP" sz="2400" b="1" dirty="0">
              <a:effectLst/>
              <a:latin typeface="+mn-ea"/>
              <a:cs typeface="Times New Roman" panose="02020603050405020304" pitchFamily="18" charset="0"/>
            </a:endParaRPr>
          </a:p>
          <a:p>
            <a:pPr marL="742950" indent="-609600" algn="just">
              <a:spcAft>
                <a:spcPts val="600"/>
              </a:spcAft>
            </a:pPr>
            <a:r>
              <a:rPr lang="ja-JP" altLang="en-US" sz="2400" b="1" dirty="0">
                <a:latin typeface="+mn-ea"/>
                <a:cs typeface="Times New Roman" panose="02020603050405020304" pitchFamily="18" charset="0"/>
              </a:rPr>
              <a:t>　　　　</a:t>
            </a:r>
            <a:r>
              <a:rPr lang="ja-JP" altLang="ja-JP" sz="2400" b="1" dirty="0">
                <a:effectLst/>
                <a:latin typeface="+mn-ea"/>
                <a:cs typeface="Times New Roman" panose="02020603050405020304" pitchFamily="18" charset="0"/>
              </a:rPr>
              <a:t>できない。</a:t>
            </a:r>
            <a:r>
              <a:rPr lang="ja-JP" altLang="en-US" sz="2400" b="1" dirty="0">
                <a:effectLst/>
                <a:latin typeface="+mn-ea"/>
                <a:cs typeface="Times New Roman" panose="02020603050405020304" pitchFamily="18" charset="0"/>
              </a:rPr>
              <a:t>こ</a:t>
            </a:r>
            <a:r>
              <a:rPr lang="ja-JP" altLang="ja-JP" sz="2400" b="1" dirty="0">
                <a:effectLst/>
                <a:latin typeface="+mn-ea"/>
                <a:cs typeface="Times New Roman" panose="02020603050405020304" pitchFamily="18" charset="0"/>
              </a:rPr>
              <a:t>のことが明確になるよう、</a:t>
            </a:r>
            <a:r>
              <a:rPr lang="en-GB" altLang="ja-JP" sz="2400" b="1" dirty="0">
                <a:effectLst/>
                <a:latin typeface="+mn-ea"/>
                <a:cs typeface="Times New Roman" panose="02020603050405020304" pitchFamily="18" charset="0"/>
              </a:rPr>
              <a:t>3.27</a:t>
            </a:r>
            <a:r>
              <a:rPr lang="ja-JP" altLang="en-US" sz="2400" b="1" dirty="0">
                <a:latin typeface="+mn-ea"/>
                <a:cs typeface="Times New Roman" panose="02020603050405020304" pitchFamily="18" charset="0"/>
              </a:rPr>
              <a:t>を以下の通り修正</a:t>
            </a:r>
            <a:endParaRPr lang="en-US" altLang="ja-JP" sz="2400" b="1" dirty="0">
              <a:latin typeface="+mn-ea"/>
              <a:cs typeface="Times New Roman" panose="02020603050405020304" pitchFamily="18" charset="0"/>
            </a:endParaRPr>
          </a:p>
          <a:p>
            <a:pPr marL="742950" indent="-609600" algn="just">
              <a:spcAft>
                <a:spcPts val="600"/>
              </a:spcAft>
            </a:pPr>
            <a:endParaRPr lang="en-US" altLang="ja-JP" sz="2400" b="1" dirty="0">
              <a:latin typeface="+mn-ea"/>
              <a:cs typeface="Times New Roman" panose="02020603050405020304" pitchFamily="18" charset="0"/>
            </a:endParaRPr>
          </a:p>
          <a:p>
            <a:pPr marL="742950" indent="-609600" algn="just">
              <a:spcAft>
                <a:spcPts val="600"/>
              </a:spcAft>
            </a:pPr>
            <a:r>
              <a:rPr lang="en-US" altLang="ja-JP" sz="2400" b="1" dirty="0">
                <a:latin typeface="+mn-ea"/>
                <a:cs typeface="Times New Roman" panose="02020603050405020304" pitchFamily="18" charset="0"/>
              </a:rPr>
              <a:t>    </a:t>
            </a:r>
            <a:r>
              <a:rPr lang="ja-JP" altLang="en-US" sz="2400" b="1" dirty="0">
                <a:latin typeface="+mn-ea"/>
                <a:cs typeface="Times New Roman" panose="02020603050405020304" pitchFamily="18" charset="0"/>
              </a:rPr>
              <a:t>        「</a:t>
            </a:r>
            <a:r>
              <a:rPr lang="ja-JP" altLang="ja-JP" sz="2400" b="1" dirty="0">
                <a:effectLst/>
                <a:latin typeface="+mn-ea"/>
                <a:cs typeface="Times New Roman" panose="02020603050405020304" pitchFamily="18" charset="0"/>
              </a:rPr>
              <a:t>組織が原材料</a:t>
            </a:r>
            <a:r>
              <a:rPr lang="en-GB" altLang="ja-JP" sz="2400" b="1" dirty="0">
                <a:effectLst/>
                <a:latin typeface="+mn-ea"/>
                <a:cs typeface="Times New Roman" panose="02020603050405020304" pitchFamily="18" charset="0"/>
              </a:rPr>
              <a:t>/</a:t>
            </a:r>
            <a:r>
              <a:rPr lang="ja-JP" altLang="ja-JP" sz="2400" b="1" dirty="0">
                <a:effectLst/>
                <a:latin typeface="+mn-ea"/>
                <a:cs typeface="Times New Roman" panose="02020603050405020304" pitchFamily="18" charset="0"/>
              </a:rPr>
              <a:t>製品に行う宣言で、販売及び納入書類</a:t>
            </a:r>
            <a:r>
              <a:rPr lang="ja-JP" altLang="en-US" sz="2400" b="1" dirty="0">
                <a:effectLst/>
                <a:latin typeface="+mn-ea"/>
                <a:cs typeface="Times New Roman" panose="02020603050405020304" pitchFamily="18" charset="0"/>
              </a:rPr>
              <a:t>に行う</a:t>
            </a:r>
            <a:endParaRPr lang="en-US" altLang="ja-JP" sz="2400" b="1" dirty="0">
              <a:effectLst/>
              <a:latin typeface="+mn-ea"/>
              <a:cs typeface="Times New Roman" panose="02020603050405020304" pitchFamily="18" charset="0"/>
            </a:endParaRPr>
          </a:p>
          <a:p>
            <a:pPr marL="742950" indent="-609600" algn="just">
              <a:spcAft>
                <a:spcPts val="600"/>
              </a:spcAft>
            </a:pPr>
            <a:r>
              <a:rPr lang="ja-JP" altLang="en-US" sz="2400" b="1" dirty="0">
                <a:solidFill>
                  <a:srgbClr val="FF0000"/>
                </a:solidFill>
                <a:latin typeface="+mn-ea"/>
                <a:cs typeface="Times New Roman" panose="02020603050405020304" pitchFamily="18" charset="0"/>
              </a:rPr>
              <a:t>　　　　</a:t>
            </a:r>
            <a:r>
              <a:rPr lang="ja-JP" altLang="ja-JP" sz="2400" b="1" dirty="0">
                <a:effectLst/>
                <a:latin typeface="+mn-ea"/>
                <a:cs typeface="Times New Roman" panose="02020603050405020304" pitchFamily="18" charset="0"/>
              </a:rPr>
              <a:t>もの</a:t>
            </a:r>
            <a:r>
              <a:rPr lang="ja-JP" altLang="en-US" sz="2400" b="1" dirty="0">
                <a:effectLst/>
                <a:latin typeface="+mn-ea"/>
                <a:cs typeface="Times New Roman" panose="02020603050405020304" pitchFamily="18" charset="0"/>
              </a:rPr>
              <a:t>。</a:t>
            </a:r>
            <a:r>
              <a:rPr lang="ja-JP" altLang="ja-JP" sz="2400" b="1" dirty="0">
                <a:effectLst/>
                <a:latin typeface="+mn-ea"/>
                <a:cs typeface="Times New Roman" panose="02020603050405020304" pitchFamily="18" charset="0"/>
              </a:rPr>
              <a:t>具体的には、</a:t>
            </a:r>
            <a:r>
              <a:rPr lang="ja-JP" altLang="en-US" sz="2400" b="1" dirty="0">
                <a:latin typeface="+mn-ea"/>
                <a:cs typeface="Times New Roman" panose="02020603050405020304" pitchFamily="18" charset="0"/>
              </a:rPr>
              <a:t>「</a:t>
            </a:r>
            <a:r>
              <a:rPr lang="en-US" altLang="ja-JP" sz="2400" b="1" dirty="0">
                <a:effectLst/>
                <a:latin typeface="+mn-ea"/>
                <a:cs typeface="Times New Roman" panose="02020603050405020304" pitchFamily="18" charset="0"/>
              </a:rPr>
              <a:t>x</a:t>
            </a:r>
            <a:r>
              <a:rPr lang="ja-JP" altLang="ja-JP" sz="2400" b="1" dirty="0">
                <a:effectLst/>
                <a:latin typeface="+mn-ea"/>
                <a:cs typeface="Times New Roman" panose="02020603050405020304" pitchFamily="18" charset="0"/>
              </a:rPr>
              <a:t>％</a:t>
            </a:r>
            <a:r>
              <a:rPr lang="en-GB" altLang="ja-JP" sz="2400" b="1" dirty="0">
                <a:effectLst/>
                <a:latin typeface="+mn-ea"/>
                <a:cs typeface="Times New Roman" panose="02020603050405020304" pitchFamily="18" charset="0"/>
              </a:rPr>
              <a:t>SGEC</a:t>
            </a:r>
            <a:r>
              <a:rPr lang="ja-JP" altLang="ja-JP" sz="2400" b="1" dirty="0">
                <a:effectLst/>
                <a:latin typeface="+mn-ea"/>
                <a:cs typeface="Times New Roman" panose="02020603050405020304" pitchFamily="18" charset="0"/>
              </a:rPr>
              <a:t>認証</a:t>
            </a:r>
            <a:r>
              <a:rPr lang="ja-JP" altLang="en-US" sz="2400" b="1" dirty="0">
                <a:effectLst/>
                <a:latin typeface="+mn-ea"/>
                <a:cs typeface="Times New Roman" panose="02020603050405020304" pitchFamily="18" charset="0"/>
              </a:rPr>
              <a:t>」</a:t>
            </a:r>
            <a:r>
              <a:rPr lang="ja-JP" altLang="ja-JP" sz="2400" b="1" dirty="0">
                <a:effectLst/>
                <a:latin typeface="+mn-ea"/>
                <a:cs typeface="Times New Roman" panose="02020603050405020304" pitchFamily="18" charset="0"/>
              </a:rPr>
              <a:t>及び「</a:t>
            </a:r>
            <a:r>
              <a:rPr lang="en-GB" altLang="ja-JP" sz="2400" b="1" dirty="0">
                <a:effectLst/>
                <a:latin typeface="+mn-ea"/>
                <a:cs typeface="Times New Roman" panose="02020603050405020304" pitchFamily="18" charset="0"/>
              </a:rPr>
              <a:t>SGEC</a:t>
            </a:r>
            <a:r>
              <a:rPr lang="ja-JP" altLang="ja-JP" sz="2400" b="1" dirty="0">
                <a:effectLst/>
                <a:latin typeface="+mn-ea"/>
                <a:cs typeface="Times New Roman" panose="02020603050405020304" pitchFamily="18" charset="0"/>
              </a:rPr>
              <a:t>管理材」</a:t>
            </a:r>
            <a:endParaRPr lang="en-US" altLang="ja-JP" sz="2400" b="1" dirty="0">
              <a:effectLst/>
              <a:latin typeface="+mn-ea"/>
              <a:cs typeface="Times New Roman" panose="02020603050405020304" pitchFamily="18" charset="0"/>
            </a:endParaRPr>
          </a:p>
          <a:p>
            <a:pPr marL="742950" indent="-609600" algn="just">
              <a:spcAft>
                <a:spcPts val="600"/>
              </a:spcAft>
            </a:pPr>
            <a:r>
              <a:rPr lang="ja-JP" altLang="en-US" sz="2400" b="1" dirty="0">
                <a:latin typeface="+mn-ea"/>
                <a:cs typeface="Times New Roman" panose="02020603050405020304" pitchFamily="18" charset="0"/>
              </a:rPr>
              <a:t>　　　　</a:t>
            </a:r>
            <a:r>
              <a:rPr lang="ja-JP" altLang="ja-JP" sz="2400" b="1" dirty="0">
                <a:effectLst/>
                <a:latin typeface="+mn-ea"/>
                <a:cs typeface="Times New Roman" panose="02020603050405020304" pitchFamily="18" charset="0"/>
              </a:rPr>
              <a:t>と表示</a:t>
            </a:r>
            <a:r>
              <a:rPr lang="ja-JP" altLang="en-US" sz="2400" b="1" dirty="0">
                <a:effectLst/>
                <a:latin typeface="+mn-ea"/>
                <a:cs typeface="Times New Roman" panose="02020603050405020304" pitchFamily="18" charset="0"/>
              </a:rPr>
              <a:t>。」</a:t>
            </a:r>
            <a:endParaRPr lang="ja-JP" altLang="ja-JP" sz="2400" b="1" dirty="0">
              <a:effectLst/>
              <a:latin typeface="+mn-ea"/>
              <a:cs typeface="Times New Roman" panose="02020603050405020304" pitchFamily="18" charset="0"/>
            </a:endParaRPr>
          </a:p>
          <a:p>
            <a:pPr marL="742950" indent="-609600" algn="just">
              <a:spcAft>
                <a:spcPts val="600"/>
              </a:spcAft>
            </a:pPr>
            <a:endParaRPr lang="ja-JP" altLang="ja-JP" sz="2400" b="1" dirty="0">
              <a:effectLst/>
              <a:latin typeface="+mn-ea"/>
              <a:cs typeface="Times New Roman" panose="02020603050405020304" pitchFamily="18" charset="0"/>
            </a:endParaRPr>
          </a:p>
        </p:txBody>
      </p:sp>
    </p:spTree>
    <p:extLst>
      <p:ext uri="{BB962C8B-B14F-4D97-AF65-F5344CB8AC3E}">
        <p14:creationId xmlns:p14="http://schemas.microsoft.com/office/powerpoint/2010/main" val="956385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03659" y="970344"/>
            <a:ext cx="10232968" cy="1569660"/>
          </a:xfrm>
          <a:prstGeom prst="rect">
            <a:avLst/>
          </a:prstGeom>
        </p:spPr>
        <p:txBody>
          <a:bodyPr wrap="square">
            <a:spAutoFit/>
          </a:bodyPr>
          <a:lstStyle/>
          <a:p>
            <a:pPr algn="just">
              <a:spcAft>
                <a:spcPts val="0"/>
              </a:spcAft>
            </a:pPr>
            <a:r>
              <a:rPr lang="en-US" altLang="ja-JP" sz="2400" b="1" kern="100" dirty="0">
                <a:latin typeface="+mn-ea"/>
                <a:cs typeface="Times New Roman" panose="02020603050405020304" pitchFamily="18" charset="0"/>
              </a:rPr>
              <a:t>6. COC</a:t>
            </a:r>
            <a:r>
              <a:rPr lang="ja-JP" altLang="en-US" sz="2400" b="1" kern="100" dirty="0">
                <a:latin typeface="+mn-ea"/>
                <a:cs typeface="Times New Roman" panose="02020603050405020304" pitchFamily="18" charset="0"/>
              </a:rPr>
              <a:t>方式</a:t>
            </a:r>
            <a:endParaRPr lang="en-US" altLang="ja-JP" sz="2400" b="1" kern="100" dirty="0">
              <a:latin typeface="+mn-ea"/>
              <a:cs typeface="Times New Roman" panose="02020603050405020304" pitchFamily="18" charset="0"/>
            </a:endParaRPr>
          </a:p>
          <a:p>
            <a:pPr algn="just">
              <a:spcAft>
                <a:spcPts val="0"/>
              </a:spcAft>
            </a:pPr>
            <a:r>
              <a:rPr lang="ja-JP" altLang="en-US" sz="2400" b="1" kern="100" dirty="0">
                <a:latin typeface="+mn-ea"/>
                <a:cs typeface="Times New Roman" panose="02020603050405020304" pitchFamily="18" charset="0"/>
              </a:rPr>
              <a:t>　</a:t>
            </a:r>
            <a:r>
              <a:rPr lang="en-US" altLang="ja-JP" sz="2400" b="1" kern="100" dirty="0">
                <a:latin typeface="+mn-ea"/>
                <a:cs typeface="Times New Roman" panose="02020603050405020304" pitchFamily="18" charset="0"/>
              </a:rPr>
              <a:t>6.4.9</a:t>
            </a:r>
            <a:r>
              <a:rPr lang="ja-JP" altLang="en-US" sz="2400" b="1" kern="100" dirty="0">
                <a:latin typeface="+mn-ea"/>
                <a:cs typeface="Times New Roman" panose="02020603050405020304" pitchFamily="18" charset="0"/>
              </a:rPr>
              <a:t>　</a:t>
            </a:r>
            <a:r>
              <a:rPr lang="ja-JP" altLang="en-US" sz="2400" kern="100" dirty="0">
                <a:latin typeface="+mn-ea"/>
                <a:cs typeface="Times New Roman" panose="02020603050405020304" pitchFamily="18" charset="0"/>
              </a:rPr>
              <a:t>（</a:t>
            </a:r>
            <a:r>
              <a:rPr lang="en-US" altLang="ja-JP" sz="2400" kern="100" dirty="0">
                <a:latin typeface="+mn-ea"/>
                <a:cs typeface="Times New Roman" panose="02020603050405020304" pitchFamily="18" charset="0"/>
              </a:rPr>
              <a:t>P145</a:t>
            </a:r>
            <a:r>
              <a:rPr lang="ja-JP" altLang="en-US" sz="2400" kern="100" dirty="0">
                <a:latin typeface="+mn-ea"/>
                <a:cs typeface="Times New Roman" panose="02020603050405020304" pitchFamily="18" charset="0"/>
              </a:rPr>
              <a:t>）</a:t>
            </a:r>
            <a:endParaRPr lang="en-US" altLang="ja-JP" sz="2400" kern="100" dirty="0">
              <a:latin typeface="+mn-ea"/>
              <a:cs typeface="Times New Roman" panose="02020603050405020304" pitchFamily="18" charset="0"/>
            </a:endParaRPr>
          </a:p>
          <a:p>
            <a:pPr algn="just">
              <a:spcAft>
                <a:spcPts val="0"/>
              </a:spcAft>
            </a:pP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a:t>
            </a:r>
            <a:endParaRPr lang="ja-JP" altLang="ja-JP" sz="2400" b="1" kern="100" dirty="0">
              <a:effectLst/>
              <a:latin typeface="+mn-ea"/>
              <a:cs typeface="Times New Roman" panose="02020603050405020304" pitchFamily="18" charset="0"/>
            </a:endParaRPr>
          </a:p>
        </p:txBody>
      </p:sp>
      <p:sp>
        <p:nvSpPr>
          <p:cNvPr id="3" name="正方形/長方形 2"/>
          <p:cNvSpPr/>
          <p:nvPr/>
        </p:nvSpPr>
        <p:spPr>
          <a:xfrm>
            <a:off x="1804087" y="2228505"/>
            <a:ext cx="10132540" cy="3046988"/>
          </a:xfrm>
          <a:prstGeom prst="rect">
            <a:avLst/>
          </a:prstGeom>
        </p:spPr>
        <p:txBody>
          <a:bodyPr wrap="square">
            <a:spAutoFit/>
          </a:bodyPr>
          <a:lstStyle/>
          <a:p>
            <a:pPr algn="just"/>
            <a:r>
              <a:rPr lang="ja-JP" altLang="en-US" sz="2400" b="1" kern="100" dirty="0">
                <a:latin typeface="+mn-ea"/>
                <a:cs typeface="Times New Roman" panose="02020603050405020304" pitchFamily="18" charset="0"/>
              </a:rPr>
              <a:t>［意見］</a:t>
            </a:r>
            <a:endParaRPr lang="en-US" altLang="ja-JP" sz="2400" b="1" kern="100" dirty="0">
              <a:latin typeface="+mn-ea"/>
              <a:cs typeface="Times New Roman" panose="02020603050405020304" pitchFamily="18" charset="0"/>
            </a:endParaRPr>
          </a:p>
          <a:p>
            <a:pPr algn="just">
              <a:spcAft>
                <a:spcPts val="0"/>
              </a:spcAft>
            </a:pPr>
            <a:r>
              <a:rPr lang="ja-JP" altLang="en-US" sz="2400" b="1" kern="100" dirty="0">
                <a:latin typeface="+mn-ea"/>
                <a:cs typeface="Times New Roman" panose="02020603050405020304" pitchFamily="18" charset="0"/>
              </a:rPr>
              <a:t>　</a:t>
            </a:r>
            <a:r>
              <a:rPr lang="ja-JP" altLang="ja-JP" sz="2400" b="1" kern="100" dirty="0">
                <a:latin typeface="+mn-ea"/>
                <a:cs typeface="Times New Roman" panose="02020603050405020304" pitchFamily="18" charset="0"/>
              </a:rPr>
              <a:t>「</a:t>
            </a:r>
            <a:r>
              <a:rPr lang="ja-JP" altLang="en-US" sz="2400" b="1" kern="100" dirty="0">
                <a:latin typeface="+mn-ea"/>
                <a:cs typeface="Times New Roman" panose="02020603050405020304" pitchFamily="18" charset="0"/>
              </a:rPr>
              <a:t>認証</a:t>
            </a:r>
            <a:r>
              <a:rPr lang="ja-JP" altLang="ja-JP" sz="2400" b="1" kern="100" dirty="0">
                <a:latin typeface="+mn-ea"/>
                <a:cs typeface="Times New Roman" panose="02020603050405020304" pitchFamily="18" charset="0"/>
              </a:rPr>
              <a:t>材住宅」だけではなく、範囲を広げ、「木造建築物」とすべし</a:t>
            </a:r>
            <a:endParaRPr lang="en-US" altLang="ja-JP" sz="2400" b="1" kern="100" dirty="0">
              <a:latin typeface="+mn-ea"/>
              <a:cs typeface="Times New Roman" panose="02020603050405020304" pitchFamily="18" charset="0"/>
            </a:endParaRPr>
          </a:p>
          <a:p>
            <a:pPr algn="just">
              <a:spcAft>
                <a:spcPts val="0"/>
              </a:spcAft>
            </a:pPr>
            <a:endParaRPr lang="en-US" altLang="ja-JP" sz="2400" b="1" kern="100" dirty="0">
              <a:latin typeface="+mn-ea"/>
              <a:cs typeface="Times New Roman" panose="02020603050405020304" pitchFamily="18" charset="0"/>
            </a:endParaRPr>
          </a:p>
          <a:p>
            <a:pPr algn="just">
              <a:spcAft>
                <a:spcPts val="0"/>
              </a:spcAft>
            </a:pPr>
            <a:r>
              <a:rPr lang="ja-JP" altLang="en-US" sz="2400" b="1" kern="100" dirty="0">
                <a:latin typeface="+mn-ea"/>
                <a:cs typeface="Times New Roman" panose="02020603050405020304" pitchFamily="18" charset="0"/>
              </a:rPr>
              <a:t>［回答］</a:t>
            </a:r>
            <a:endParaRPr lang="en-US" altLang="ja-JP" sz="2400" b="1" kern="100" dirty="0">
              <a:latin typeface="+mn-ea"/>
              <a:cs typeface="Times New Roman" panose="02020603050405020304" pitchFamily="18" charset="0"/>
            </a:endParaRPr>
          </a:p>
          <a:p>
            <a:pPr algn="just"/>
            <a:r>
              <a:rPr lang="ja-JP" altLang="en-US" sz="2400" b="1" kern="100" dirty="0">
                <a:latin typeface="+mn-ea"/>
                <a:cs typeface="Times New Roman" panose="02020603050405020304" pitchFamily="18" charset="0"/>
              </a:rPr>
              <a:t>　　意見を踏まえ、</a:t>
            </a:r>
            <a:r>
              <a:rPr lang="ja-JP" altLang="ja-JP" sz="2400" b="1" dirty="0"/>
              <a:t>「木造建築物」とする</a:t>
            </a:r>
          </a:p>
          <a:p>
            <a:pPr algn="just">
              <a:spcAft>
                <a:spcPts val="0"/>
              </a:spcAft>
            </a:pPr>
            <a:endParaRPr lang="en-US" altLang="ja-JP" sz="2400" b="1" kern="100" dirty="0">
              <a:latin typeface="+mn-ea"/>
              <a:cs typeface="Times New Roman" panose="02020603050405020304" pitchFamily="18" charset="0"/>
            </a:endParaRPr>
          </a:p>
          <a:p>
            <a:pPr algn="just">
              <a:spcAft>
                <a:spcPts val="0"/>
              </a:spcAft>
            </a:pPr>
            <a:endParaRPr lang="en-US" altLang="ja-JP" sz="2400" b="1" kern="100" dirty="0">
              <a:effectLst/>
              <a:latin typeface="+mn-ea"/>
              <a:cs typeface="Times New Roman" panose="02020603050405020304" pitchFamily="18" charset="0"/>
            </a:endParaRPr>
          </a:p>
          <a:p>
            <a:pPr algn="just">
              <a:spcAft>
                <a:spcPts val="0"/>
              </a:spcAft>
            </a:pPr>
            <a:endParaRPr lang="ja-JP" altLang="ja-JP" sz="2400" b="1" kern="100" dirty="0">
              <a:effectLst/>
              <a:latin typeface="+mn-ea"/>
              <a:cs typeface="Times New Roman" panose="02020603050405020304" pitchFamily="18" charset="0"/>
            </a:endParaRPr>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879776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91176" y="619944"/>
            <a:ext cx="8911687" cy="1280890"/>
          </a:xfrm>
        </p:spPr>
        <p:txBody>
          <a:bodyPr>
            <a:normAutofit fontScale="90000"/>
          </a:bodyPr>
          <a:lstStyle/>
          <a:p>
            <a:r>
              <a:rPr lang="ja-JP" altLang="en-US" sz="2800" b="1" dirty="0">
                <a:solidFill>
                  <a:schemeClr val="tx1"/>
                </a:solidFill>
              </a:rPr>
              <a:t>規準文書</a:t>
            </a:r>
            <a:r>
              <a:rPr lang="en-US" altLang="ja-JP" sz="2800" b="1" dirty="0">
                <a:solidFill>
                  <a:schemeClr val="tx1"/>
                </a:solidFill>
              </a:rPr>
              <a:t>2</a:t>
            </a:r>
            <a:r>
              <a:rPr lang="ja-JP" altLang="en-US" sz="2800" b="1" dirty="0">
                <a:solidFill>
                  <a:schemeClr val="tx1"/>
                </a:solidFill>
              </a:rPr>
              <a:t>「規格の制定」　　　　　　　</a:t>
            </a:r>
            <a:r>
              <a:rPr lang="ja-JP" altLang="en-US" sz="2800" dirty="0">
                <a:solidFill>
                  <a:schemeClr val="tx1"/>
                </a:solidFill>
              </a:rPr>
              <a:t>（基本事項）</a:t>
            </a:r>
            <a:r>
              <a:rPr lang="ja-JP" altLang="en-US" dirty="0">
                <a:solidFill>
                  <a:schemeClr val="tx1"/>
                </a:solidFill>
              </a:rPr>
              <a:t/>
            </a:r>
            <a:br>
              <a:rPr lang="ja-JP" altLang="en-US" dirty="0">
                <a:solidFill>
                  <a:schemeClr val="tx1"/>
                </a:solidFill>
              </a:rPr>
            </a:br>
            <a:endParaRPr kumimoji="1" lang="ja-JP" altLang="en-US" dirty="0">
              <a:solidFill>
                <a:schemeClr val="tx1"/>
              </a:solidFill>
            </a:endParaRPr>
          </a:p>
        </p:txBody>
      </p:sp>
      <p:sp>
        <p:nvSpPr>
          <p:cNvPr id="3" name="コンテンツ プレースホルダー 2"/>
          <p:cNvSpPr>
            <a:spLocks noGrp="1"/>
          </p:cNvSpPr>
          <p:nvPr>
            <p:ph idx="1"/>
          </p:nvPr>
        </p:nvSpPr>
        <p:spPr>
          <a:xfrm>
            <a:off x="2592924" y="1260389"/>
            <a:ext cx="9207779" cy="5330408"/>
          </a:xfrm>
        </p:spPr>
        <p:txBody>
          <a:bodyPr>
            <a:normAutofit lnSpcReduction="10000"/>
          </a:bodyPr>
          <a:lstStyle/>
          <a:p>
            <a:pPr marL="0" indent="0">
              <a:buNone/>
            </a:pPr>
            <a:r>
              <a:rPr kumimoji="1" lang="ja-JP" altLang="en-US" sz="2400" dirty="0"/>
              <a:t>規格の制定、改正等に係る要求事項を規定</a:t>
            </a:r>
            <a:endParaRPr kumimoji="1" lang="en-US" altLang="ja-JP" sz="2400" dirty="0"/>
          </a:p>
          <a:p>
            <a:pPr marL="0" indent="0">
              <a:buNone/>
            </a:pPr>
            <a:r>
              <a:rPr kumimoji="1" lang="ja-JP" altLang="en-US" sz="2400" dirty="0"/>
              <a:t>　　　　　　　　　　　　　　　　　　　　　　　</a:t>
            </a:r>
            <a:endParaRPr kumimoji="1" lang="en-US" altLang="ja-JP" sz="2400" dirty="0"/>
          </a:p>
          <a:p>
            <a:pPr marL="0" indent="0">
              <a:buNone/>
            </a:pPr>
            <a:r>
              <a:rPr kumimoji="1" lang="ja-JP" altLang="en-US" sz="2400" dirty="0"/>
              <a:t>（改正のポイント）</a:t>
            </a:r>
            <a:endParaRPr kumimoji="1" lang="en-US" altLang="ja-JP" sz="2400" dirty="0"/>
          </a:p>
          <a:p>
            <a:pPr marL="0" indent="0">
              <a:buNone/>
            </a:pPr>
            <a:r>
              <a:rPr kumimoji="1" lang="ja-JP" altLang="en-US" sz="2400" dirty="0"/>
              <a:t>・「アイヌ施策推進法」など国内法令に的確に対応</a:t>
            </a:r>
            <a:endParaRPr kumimoji="1" lang="en-US" altLang="ja-JP" sz="2400" dirty="0"/>
          </a:p>
          <a:p>
            <a:pPr marL="0" indent="0">
              <a:buNone/>
            </a:pPr>
            <a:r>
              <a:rPr kumimoji="1" lang="ja-JP" altLang="en-US" sz="2400" dirty="0"/>
              <a:t>　　する旨規定（規定</a:t>
            </a:r>
            <a:r>
              <a:rPr kumimoji="1" lang="en-US" altLang="ja-JP" sz="2400" dirty="0"/>
              <a:t>1</a:t>
            </a:r>
            <a:r>
              <a:rPr kumimoji="1" lang="ja-JP" altLang="en-US" sz="2400" dirty="0"/>
              <a:t>）</a:t>
            </a:r>
            <a:endParaRPr kumimoji="1" lang="en-US" altLang="ja-JP" sz="2400" dirty="0"/>
          </a:p>
          <a:p>
            <a:pPr marL="0" indent="0">
              <a:buNone/>
            </a:pPr>
            <a:endParaRPr kumimoji="1" lang="en-US" altLang="ja-JP" sz="2400" dirty="0"/>
          </a:p>
          <a:p>
            <a:pPr marL="0" indent="0">
              <a:buNone/>
            </a:pPr>
            <a:r>
              <a:rPr kumimoji="1" lang="ja-JP" altLang="en-US" sz="2400" dirty="0"/>
              <a:t>・規格管理委員会に関する要求事項を規定（</a:t>
            </a:r>
            <a:r>
              <a:rPr lang="en-US" altLang="ja-JP" sz="2400" dirty="0"/>
              <a:t>6.4</a:t>
            </a:r>
            <a:r>
              <a:rPr lang="ja-JP" altLang="en-US" sz="2400" dirty="0"/>
              <a:t>）、</a:t>
            </a:r>
            <a:endParaRPr lang="en-US" altLang="ja-JP" sz="2400" dirty="0"/>
          </a:p>
          <a:p>
            <a:pPr marL="0" indent="0">
              <a:buNone/>
            </a:pPr>
            <a:endParaRPr lang="en-US" altLang="ja-JP" sz="2400" dirty="0"/>
          </a:p>
          <a:p>
            <a:pPr marL="0" indent="0">
              <a:buNone/>
            </a:pPr>
            <a:r>
              <a:rPr lang="ja-JP" altLang="en-US" sz="2400" dirty="0"/>
              <a:t>・規格改定プロセスにおける</a:t>
            </a:r>
            <a:r>
              <a:rPr kumimoji="1" lang="ja-JP" altLang="en-US" sz="2400" dirty="0"/>
              <a:t>理事会、評議委員会、規格管理委</a:t>
            </a:r>
            <a:endParaRPr kumimoji="1" lang="en-US" altLang="ja-JP" sz="2400" dirty="0"/>
          </a:p>
          <a:p>
            <a:pPr marL="0" indent="0">
              <a:buNone/>
            </a:pPr>
            <a:r>
              <a:rPr kumimoji="1" lang="ja-JP" altLang="en-US" sz="2400" dirty="0"/>
              <a:t>　員会の役割を規定（付属書</a:t>
            </a:r>
            <a:r>
              <a:rPr kumimoji="1" lang="en-US" altLang="ja-JP" sz="2400" dirty="0"/>
              <a:t>2.3.3, 2.3.4</a:t>
            </a:r>
            <a:r>
              <a:rPr kumimoji="1" lang="ja-JP" altLang="en-US" sz="2400" dirty="0"/>
              <a:t>）</a:t>
            </a:r>
            <a:endParaRPr lang="en-US" altLang="ja-JP" sz="2800" dirty="0"/>
          </a:p>
          <a:p>
            <a:pPr marL="0" indent="0">
              <a:buNone/>
            </a:pPr>
            <a:r>
              <a:rPr kumimoji="1" lang="ja-JP" altLang="en-US" sz="2800" dirty="0"/>
              <a:t>　</a:t>
            </a:r>
          </a:p>
        </p:txBody>
      </p:sp>
      <p:sp>
        <p:nvSpPr>
          <p:cNvPr id="4" name="スライド番号プレースホルダー 3"/>
          <p:cNvSpPr>
            <a:spLocks noGrp="1"/>
          </p:cNvSpPr>
          <p:nvPr>
            <p:ph type="sldNum" sz="quarter" idx="12"/>
          </p:nvPr>
        </p:nvSpPr>
        <p:spPr>
          <a:xfrm>
            <a:off x="531812" y="786810"/>
            <a:ext cx="779767" cy="366098"/>
          </a:xfrm>
        </p:spPr>
        <p:txBody>
          <a:bodyPr/>
          <a:lstStyle/>
          <a:p>
            <a:r>
              <a:rPr lang="ja-JP" altLang="en-US" b="1" dirty="0">
                <a:solidFill>
                  <a:schemeClr val="bg1"/>
                </a:solidFill>
              </a:rPr>
              <a:t>３</a:t>
            </a:r>
            <a:endParaRPr lang="en-US" b="1" dirty="0">
              <a:solidFill>
                <a:schemeClr val="bg1"/>
              </a:solidFill>
            </a:endParaRPr>
          </a:p>
        </p:txBody>
      </p:sp>
    </p:spTree>
    <p:extLst>
      <p:ext uri="{BB962C8B-B14F-4D97-AF65-F5344CB8AC3E}">
        <p14:creationId xmlns:p14="http://schemas.microsoft.com/office/powerpoint/2010/main" val="3204875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664942" y="565099"/>
            <a:ext cx="7393457" cy="1384995"/>
          </a:xfrm>
          <a:prstGeom prst="rect">
            <a:avLst/>
          </a:prstGeom>
        </p:spPr>
        <p:txBody>
          <a:bodyPr wrap="square">
            <a:spAutoFit/>
          </a:bodyPr>
          <a:lstStyle/>
          <a:p>
            <a:pPr algn="just">
              <a:spcAft>
                <a:spcPts val="0"/>
              </a:spcAft>
            </a:pPr>
            <a:r>
              <a:rPr lang="ja-JP" altLang="en-US" sz="3600" b="1" kern="100" dirty="0">
                <a:latin typeface="+mj-ea"/>
                <a:ea typeface="+mj-ea"/>
                <a:cs typeface="Times New Roman" panose="02020603050405020304" pitchFamily="18" charset="0"/>
              </a:rPr>
              <a:t>　　　　</a:t>
            </a:r>
            <a:r>
              <a:rPr lang="ja-JP" altLang="ja-JP" sz="3600" b="1" kern="100" dirty="0">
                <a:latin typeface="+mj-ea"/>
                <a:ea typeface="+mj-ea"/>
                <a:cs typeface="Times New Roman" panose="02020603050405020304" pitchFamily="18" charset="0"/>
              </a:rPr>
              <a:t>規準文書</a:t>
            </a:r>
            <a:r>
              <a:rPr lang="ja-JP" altLang="en-US" sz="3600" b="1" kern="100" dirty="0">
                <a:latin typeface="+mj-ea"/>
                <a:ea typeface="+mj-ea"/>
                <a:cs typeface="Times New Roman" panose="02020603050405020304" pitchFamily="18" charset="0"/>
              </a:rPr>
              <a:t> </a:t>
            </a:r>
            <a:r>
              <a:rPr lang="en-US" altLang="ja-JP" sz="3600" b="1" kern="100" dirty="0">
                <a:latin typeface="+mj-ea"/>
                <a:ea typeface="+mj-ea"/>
                <a:cs typeface="Times New Roman" panose="02020603050405020304" pitchFamily="18" charset="0"/>
              </a:rPr>
              <a:t>5</a:t>
            </a:r>
            <a:r>
              <a:rPr lang="ja-JP" altLang="ja-JP" sz="3600" b="1" kern="100" dirty="0">
                <a:latin typeface="+mj-ea"/>
                <a:ea typeface="+mj-ea"/>
                <a:cs typeface="Times New Roman" panose="02020603050405020304" pitchFamily="18" charset="0"/>
              </a:rPr>
              <a:t>－</a:t>
            </a:r>
            <a:r>
              <a:rPr lang="en-US" altLang="ja-JP" sz="3600" b="1" kern="100" dirty="0">
                <a:latin typeface="+mj-ea"/>
                <a:ea typeface="+mj-ea"/>
                <a:cs typeface="Times New Roman" panose="02020603050405020304" pitchFamily="18" charset="0"/>
              </a:rPr>
              <a:t>1</a:t>
            </a:r>
          </a:p>
          <a:p>
            <a:pPr algn="just">
              <a:spcAft>
                <a:spcPts val="0"/>
              </a:spcAft>
            </a:pPr>
            <a:r>
              <a:rPr lang="ja-JP" altLang="en-US" sz="2400" b="1" kern="100" dirty="0">
                <a:effectLst/>
                <a:latin typeface="+mj-ea"/>
                <a:ea typeface="+mj-ea"/>
                <a:cs typeface="Times New Roman" panose="02020603050405020304" pitchFamily="18" charset="0"/>
              </a:rPr>
              <a:t>（森林管理認証規格に基づく認証業務を実行する認</a:t>
            </a:r>
            <a:endParaRPr lang="en-US" altLang="ja-JP" sz="2400" b="1" kern="100" dirty="0">
              <a:effectLst/>
              <a:latin typeface="+mj-ea"/>
              <a:ea typeface="+mj-ea"/>
              <a:cs typeface="Times New Roman" panose="02020603050405020304" pitchFamily="18" charset="0"/>
            </a:endParaRPr>
          </a:p>
          <a:p>
            <a:pPr algn="just">
              <a:spcAft>
                <a:spcPts val="0"/>
              </a:spcAft>
            </a:pPr>
            <a:r>
              <a:rPr lang="ja-JP" altLang="en-US" sz="2400" b="1" kern="100" dirty="0">
                <a:effectLst/>
                <a:latin typeface="+mj-ea"/>
                <a:ea typeface="+mj-ea"/>
                <a:cs typeface="Times New Roman" panose="02020603050405020304" pitchFamily="18" charset="0"/>
              </a:rPr>
              <a:t>　証機関に関する要求事項）</a:t>
            </a:r>
            <a:endParaRPr lang="ja-JP" altLang="ja-JP" sz="2400" b="1" kern="100" dirty="0">
              <a:effectLst/>
              <a:latin typeface="+mj-ea"/>
              <a:ea typeface="+mj-ea"/>
              <a:cs typeface="Times New Roman" panose="02020603050405020304" pitchFamily="18" charset="0"/>
            </a:endParaRPr>
          </a:p>
        </p:txBody>
      </p:sp>
      <p:sp>
        <p:nvSpPr>
          <p:cNvPr id="3" name="正方形/長方形 2"/>
          <p:cNvSpPr/>
          <p:nvPr/>
        </p:nvSpPr>
        <p:spPr>
          <a:xfrm>
            <a:off x="1558118" y="1152907"/>
            <a:ext cx="10205513" cy="1200329"/>
          </a:xfrm>
          <a:prstGeom prst="rect">
            <a:avLst/>
          </a:prstGeom>
        </p:spPr>
        <p:txBody>
          <a:bodyPr wrap="square">
            <a:spAutoFit/>
          </a:bodyPr>
          <a:lstStyle/>
          <a:p>
            <a:pPr algn="just">
              <a:spcAft>
                <a:spcPts val="0"/>
              </a:spcAft>
            </a:pPr>
            <a:endParaRPr lang="en-US" altLang="ja-JP" sz="2400" b="1" kern="100" dirty="0">
              <a:latin typeface="+mn-ea"/>
              <a:cs typeface="Times New Roman" panose="02020603050405020304" pitchFamily="18" charset="0"/>
            </a:endParaRPr>
          </a:p>
          <a:p>
            <a:pPr algn="just">
              <a:spcAft>
                <a:spcPts val="0"/>
              </a:spcAft>
            </a:pP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a:t>
            </a:r>
            <a:endParaRPr lang="ja-JP" altLang="ja-JP" sz="2400" b="1" kern="100" dirty="0">
              <a:effectLst/>
              <a:latin typeface="+mn-ea"/>
              <a:cs typeface="Times New Roman" panose="02020603050405020304" pitchFamily="18" charset="0"/>
            </a:endParaRPr>
          </a:p>
        </p:txBody>
      </p:sp>
      <p:sp>
        <p:nvSpPr>
          <p:cNvPr id="4" name="正方形/長方形 3"/>
          <p:cNvSpPr/>
          <p:nvPr/>
        </p:nvSpPr>
        <p:spPr>
          <a:xfrm>
            <a:off x="1644616" y="2124853"/>
            <a:ext cx="10205513" cy="3416320"/>
          </a:xfrm>
          <a:prstGeom prst="rect">
            <a:avLst/>
          </a:prstGeom>
        </p:spPr>
        <p:txBody>
          <a:bodyPr wrap="square">
            <a:spAutoFit/>
          </a:bodyPr>
          <a:lstStyle/>
          <a:p>
            <a:pPr algn="just"/>
            <a:r>
              <a:rPr lang="en-US" altLang="ja-JP" sz="2400" b="1" kern="100" dirty="0">
                <a:latin typeface="+mn-ea"/>
                <a:cs typeface="Times New Roman" panose="02020603050405020304" pitchFamily="18" charset="0"/>
              </a:rPr>
              <a:t>2.2 </a:t>
            </a:r>
            <a:r>
              <a:rPr lang="ja-JP" altLang="en-US" sz="2400" b="1" kern="100" dirty="0">
                <a:latin typeface="+mn-ea"/>
                <a:cs typeface="Times New Roman" panose="02020603050405020304" pitchFamily="18" charset="0"/>
              </a:rPr>
              <a:t>資源に関する要求事項</a:t>
            </a:r>
            <a:endParaRPr lang="en-US" altLang="ja-JP" sz="2400" b="1" kern="100" dirty="0">
              <a:latin typeface="+mn-ea"/>
              <a:cs typeface="Times New Roman" panose="02020603050405020304" pitchFamily="18" charset="0"/>
            </a:endParaRPr>
          </a:p>
          <a:p>
            <a:pPr algn="just"/>
            <a:r>
              <a:rPr lang="en-US" altLang="ja-JP" sz="2400" b="1" kern="100" dirty="0">
                <a:latin typeface="+mn-ea"/>
                <a:cs typeface="Times New Roman" panose="02020603050405020304" pitchFamily="18" charset="0"/>
              </a:rPr>
              <a:t>2.2.1.2 </a:t>
            </a:r>
            <a:r>
              <a:rPr lang="ja-JP" altLang="en-US" sz="2400" b="1" kern="100" dirty="0">
                <a:latin typeface="+mn-ea"/>
                <a:cs typeface="Times New Roman" panose="02020603050405020304" pitchFamily="18" charset="0"/>
              </a:rPr>
              <a:t>審査力量・教育　</a:t>
            </a:r>
            <a:r>
              <a:rPr lang="ja-JP" altLang="en-US" sz="2400" kern="100" dirty="0">
                <a:latin typeface="+mn-ea"/>
                <a:cs typeface="Times New Roman" panose="02020603050405020304" pitchFamily="18" charset="0"/>
              </a:rPr>
              <a:t>（</a:t>
            </a:r>
            <a:r>
              <a:rPr lang="en-US" altLang="ja-JP" sz="2400" kern="100" dirty="0">
                <a:latin typeface="+mn-ea"/>
                <a:cs typeface="Times New Roman" panose="02020603050405020304" pitchFamily="18" charset="0"/>
              </a:rPr>
              <a:t>P172</a:t>
            </a:r>
            <a:r>
              <a:rPr lang="ja-JP" altLang="en-US" sz="2400" kern="100" dirty="0">
                <a:latin typeface="+mn-ea"/>
                <a:cs typeface="Times New Roman" panose="02020603050405020304" pitchFamily="18" charset="0"/>
              </a:rPr>
              <a:t>）</a:t>
            </a:r>
            <a:endParaRPr lang="en-US" altLang="ja-JP" sz="2400" kern="100" dirty="0">
              <a:latin typeface="+mn-ea"/>
              <a:cs typeface="Times New Roman" panose="02020603050405020304" pitchFamily="18" charset="0"/>
            </a:endParaRPr>
          </a:p>
          <a:p>
            <a:pPr algn="just">
              <a:spcAft>
                <a:spcPts val="0"/>
              </a:spcAft>
            </a:pPr>
            <a:endParaRPr lang="en-US" altLang="ja-JP" sz="2400" b="1" kern="100" dirty="0">
              <a:latin typeface="+mn-ea"/>
              <a:cs typeface="Times New Roman" panose="02020603050405020304" pitchFamily="18" charset="0"/>
            </a:endParaRPr>
          </a:p>
          <a:p>
            <a:pPr algn="just"/>
            <a:r>
              <a:rPr lang="ja-JP" altLang="en-US" sz="2400" b="1" kern="100" dirty="0">
                <a:latin typeface="+mn-ea"/>
                <a:cs typeface="Times New Roman" panose="02020603050405020304" pitchFamily="18" charset="0"/>
              </a:rPr>
              <a:t>［意見］</a:t>
            </a:r>
            <a:endParaRPr lang="en-US" altLang="ja-JP" sz="2400" b="1" kern="100" dirty="0">
              <a:latin typeface="+mn-ea"/>
              <a:cs typeface="Times New Roman" panose="02020603050405020304" pitchFamily="18" charset="0"/>
            </a:endParaRPr>
          </a:p>
          <a:p>
            <a:pPr algn="just">
              <a:spcAft>
                <a:spcPts val="0"/>
              </a:spcAft>
            </a:pPr>
            <a:r>
              <a:rPr lang="ja-JP" altLang="en-US" sz="2400" b="1" kern="100" dirty="0">
                <a:latin typeface="+mn-ea"/>
                <a:cs typeface="Times New Roman" panose="02020603050405020304" pitchFamily="18" charset="0"/>
              </a:rPr>
              <a:t>　　</a:t>
            </a:r>
            <a:r>
              <a:rPr lang="en-US" altLang="ja-JP" sz="2400" b="1" kern="100" dirty="0">
                <a:latin typeface="+mn-ea"/>
                <a:cs typeface="Times New Roman" panose="02020603050405020304" pitchFamily="18" charset="0"/>
              </a:rPr>
              <a:t>SGEC</a:t>
            </a:r>
            <a:r>
              <a:rPr lang="ja-JP" altLang="ja-JP" sz="2400" b="1" kern="100" dirty="0">
                <a:latin typeface="+mn-ea"/>
                <a:cs typeface="Times New Roman" panose="02020603050405020304" pitchFamily="18" charset="0"/>
              </a:rPr>
              <a:t>の</a:t>
            </a:r>
            <a:r>
              <a:rPr lang="en-US" altLang="ja-JP" sz="2400" b="1" kern="100" dirty="0">
                <a:latin typeface="+mn-ea"/>
                <a:cs typeface="Times New Roman" panose="02020603050405020304" pitchFamily="18" charset="0"/>
              </a:rPr>
              <a:t>FM</a:t>
            </a:r>
            <a:r>
              <a:rPr lang="ja-JP" altLang="ja-JP" sz="2400" b="1" kern="100" dirty="0">
                <a:latin typeface="+mn-ea"/>
                <a:cs typeface="Times New Roman" panose="02020603050405020304" pitchFamily="18" charset="0"/>
              </a:rPr>
              <a:t>研修について伝達研修が可能である旨規定すべき</a:t>
            </a:r>
            <a:endParaRPr lang="en-US" altLang="ja-JP" sz="2400" b="1" kern="100" dirty="0">
              <a:latin typeface="+mn-ea"/>
              <a:cs typeface="Times New Roman" panose="02020603050405020304" pitchFamily="18" charset="0"/>
            </a:endParaRPr>
          </a:p>
          <a:p>
            <a:pPr algn="just">
              <a:spcAft>
                <a:spcPts val="0"/>
              </a:spcAft>
            </a:pP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［回答］</a:t>
            </a:r>
            <a:endParaRPr lang="en-US" altLang="ja-JP" sz="2400" b="1" kern="100" dirty="0">
              <a:effectLst/>
              <a:latin typeface="+mn-ea"/>
              <a:cs typeface="Times New Roman" panose="02020603050405020304" pitchFamily="18" charset="0"/>
            </a:endParaRPr>
          </a:p>
          <a:p>
            <a:pPr algn="just"/>
            <a:r>
              <a:rPr lang="ja-JP" altLang="en-US" sz="2400" b="1" kern="100" dirty="0">
                <a:effectLst/>
                <a:latin typeface="+mn-ea"/>
                <a:cs typeface="Times New Roman" panose="02020603050405020304" pitchFamily="18" charset="0"/>
              </a:rPr>
              <a:t>　　</a:t>
            </a:r>
            <a:r>
              <a:rPr lang="en-US" altLang="ja-JP" sz="2400" b="1" dirty="0">
                <a:latin typeface="+mn-ea"/>
              </a:rPr>
              <a:t>SGEC</a:t>
            </a:r>
            <a:r>
              <a:rPr lang="ja-JP" altLang="ja-JP" sz="2400" b="1" dirty="0">
                <a:latin typeface="+mn-ea"/>
              </a:rPr>
              <a:t>の</a:t>
            </a:r>
            <a:r>
              <a:rPr lang="en-US" altLang="ja-JP" sz="2400" b="1" dirty="0">
                <a:latin typeface="+mn-ea"/>
              </a:rPr>
              <a:t>FM</a:t>
            </a:r>
            <a:r>
              <a:rPr lang="ja-JP" altLang="ja-JP" sz="2400" b="1" dirty="0">
                <a:latin typeface="+mn-ea"/>
              </a:rPr>
              <a:t>については伝達研修が可能である旨</a:t>
            </a:r>
            <a:r>
              <a:rPr lang="ja-JP" altLang="en-US" sz="2400" b="1" dirty="0">
                <a:latin typeface="+mn-ea"/>
              </a:rPr>
              <a:t>を追加して</a:t>
            </a:r>
            <a:r>
              <a:rPr lang="ja-JP" altLang="ja-JP" sz="2400" b="1" dirty="0">
                <a:latin typeface="+mn-ea"/>
              </a:rPr>
              <a:t>規定</a:t>
            </a:r>
          </a:p>
          <a:p>
            <a:pPr algn="just">
              <a:spcAft>
                <a:spcPts val="0"/>
              </a:spcAft>
            </a:pPr>
            <a:endParaRPr lang="ja-JP" altLang="ja-JP" sz="2400" b="1" kern="100" dirty="0">
              <a:effectLst/>
              <a:latin typeface="+mn-ea"/>
              <a:cs typeface="Times New Roman" panose="02020603050405020304" pitchFamily="18" charset="0"/>
            </a:endParaRPr>
          </a:p>
        </p:txBody>
      </p:sp>
      <p:sp>
        <p:nvSpPr>
          <p:cNvPr id="5" name="スライド番号プレースホルダー 4"/>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2474637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985318" y="572866"/>
            <a:ext cx="8950412" cy="1015663"/>
          </a:xfrm>
          <a:prstGeom prst="rect">
            <a:avLst/>
          </a:prstGeom>
        </p:spPr>
        <p:txBody>
          <a:bodyPr wrap="square">
            <a:spAutoFit/>
          </a:bodyPr>
          <a:lstStyle/>
          <a:p>
            <a:pPr algn="just">
              <a:spcAft>
                <a:spcPts val="0"/>
              </a:spcAft>
            </a:pPr>
            <a:r>
              <a:rPr lang="ja-JP" altLang="en-US" sz="3600" b="1" kern="100" dirty="0">
                <a:latin typeface="+mj-ea"/>
                <a:ea typeface="+mj-ea"/>
                <a:cs typeface="Times New Roman" panose="02020603050405020304" pitchFamily="18" charset="0"/>
              </a:rPr>
              <a:t>　　　　　　</a:t>
            </a:r>
            <a:r>
              <a:rPr lang="ja-JP" altLang="ja-JP" sz="3600" b="1" kern="100" dirty="0">
                <a:latin typeface="+mj-ea"/>
                <a:ea typeface="+mj-ea"/>
                <a:cs typeface="Times New Roman" panose="02020603050405020304" pitchFamily="18" charset="0"/>
              </a:rPr>
              <a:t>規準文書</a:t>
            </a:r>
            <a:r>
              <a:rPr lang="en-US" altLang="ja-JP" sz="3600" b="1" kern="100" dirty="0">
                <a:latin typeface="+mj-ea"/>
                <a:ea typeface="+mj-ea"/>
                <a:cs typeface="Times New Roman" panose="02020603050405020304" pitchFamily="18" charset="0"/>
              </a:rPr>
              <a:t>6</a:t>
            </a:r>
            <a:r>
              <a:rPr lang="ja-JP" altLang="ja-JP" sz="3600" b="1" kern="100" dirty="0">
                <a:latin typeface="+mj-ea"/>
                <a:ea typeface="+mj-ea"/>
                <a:cs typeface="Times New Roman" panose="02020603050405020304" pitchFamily="18" charset="0"/>
              </a:rPr>
              <a:t>－</a:t>
            </a:r>
            <a:r>
              <a:rPr lang="en-US" altLang="ja-JP" sz="3600" b="1" kern="100" dirty="0">
                <a:latin typeface="+mj-ea"/>
                <a:ea typeface="+mj-ea"/>
                <a:cs typeface="Times New Roman" panose="02020603050405020304" pitchFamily="18" charset="0"/>
              </a:rPr>
              <a:t>1</a:t>
            </a:r>
          </a:p>
          <a:p>
            <a:pPr algn="just">
              <a:spcAft>
                <a:spcPts val="0"/>
              </a:spcAft>
            </a:pPr>
            <a:r>
              <a:rPr lang="ja-JP" altLang="en-US" sz="2400" b="1" kern="100" dirty="0">
                <a:effectLst/>
                <a:latin typeface="+mj-ea"/>
                <a:ea typeface="+mj-ea"/>
                <a:cs typeface="Times New Roman" panose="02020603050405020304" pitchFamily="18" charset="0"/>
              </a:rPr>
              <a:t>（</a:t>
            </a:r>
            <a:r>
              <a:rPr lang="en-US" altLang="ja-JP" sz="2400" b="1" kern="100" dirty="0">
                <a:effectLst/>
                <a:latin typeface="+mj-ea"/>
                <a:ea typeface="+mj-ea"/>
                <a:cs typeface="Times New Roman" panose="02020603050405020304" pitchFamily="18" charset="0"/>
              </a:rPr>
              <a:t>SGEC/PEFC</a:t>
            </a:r>
            <a:r>
              <a:rPr lang="ja-JP" altLang="en-US" sz="2400" b="1" kern="100" dirty="0">
                <a:effectLst/>
                <a:latin typeface="+mj-ea"/>
                <a:ea typeface="+mj-ea"/>
                <a:cs typeface="Times New Roman" panose="02020603050405020304" pitchFamily="18" charset="0"/>
              </a:rPr>
              <a:t>ジャパンによる商標使用ライセンスの発行）</a:t>
            </a:r>
            <a:endParaRPr lang="ja-JP" altLang="ja-JP" sz="2400" b="1" kern="100" dirty="0">
              <a:effectLst/>
              <a:latin typeface="+mj-ea"/>
              <a:ea typeface="+mj-ea"/>
              <a:cs typeface="Times New Roman" panose="02020603050405020304" pitchFamily="18" charset="0"/>
            </a:endParaRPr>
          </a:p>
        </p:txBody>
      </p:sp>
      <p:sp>
        <p:nvSpPr>
          <p:cNvPr id="3" name="正方形/長方形 2"/>
          <p:cNvSpPr/>
          <p:nvPr/>
        </p:nvSpPr>
        <p:spPr>
          <a:xfrm>
            <a:off x="1692877" y="1588529"/>
            <a:ext cx="9873048" cy="4893647"/>
          </a:xfrm>
          <a:prstGeom prst="rect">
            <a:avLst/>
          </a:prstGeom>
        </p:spPr>
        <p:txBody>
          <a:bodyPr wrap="square">
            <a:spAutoFit/>
          </a:bodyPr>
          <a:lstStyle/>
          <a:p>
            <a:pPr algn="just">
              <a:spcAft>
                <a:spcPts val="0"/>
              </a:spcAft>
            </a:pPr>
            <a:r>
              <a:rPr lang="en-US" altLang="ja-JP" sz="2400" b="1" kern="100" dirty="0">
                <a:latin typeface="+mn-ea"/>
                <a:cs typeface="Times New Roman" panose="02020603050405020304" pitchFamily="18" charset="0"/>
              </a:rPr>
              <a:t>4. </a:t>
            </a:r>
            <a:r>
              <a:rPr lang="ja-JP" altLang="en-US" sz="2400" b="1" kern="100" dirty="0">
                <a:latin typeface="+mn-ea"/>
                <a:cs typeface="Times New Roman" panose="02020603050405020304" pitchFamily="18" charset="0"/>
              </a:rPr>
              <a:t>ライセンス発行の条件</a:t>
            </a:r>
            <a:endParaRPr lang="en-US" altLang="ja-JP" sz="2400" b="1" kern="100" dirty="0">
              <a:latin typeface="+mn-ea"/>
              <a:cs typeface="Times New Roman" panose="02020603050405020304" pitchFamily="18" charset="0"/>
            </a:endParaRPr>
          </a:p>
          <a:p>
            <a:pPr algn="just">
              <a:spcAft>
                <a:spcPts val="0"/>
              </a:spcAft>
            </a:pPr>
            <a:endParaRPr lang="en-US" altLang="ja-JP" sz="2400" b="1" kern="100" dirty="0">
              <a:latin typeface="+mn-ea"/>
              <a:cs typeface="Times New Roman" panose="02020603050405020304" pitchFamily="18" charset="0"/>
            </a:endParaRPr>
          </a:p>
          <a:p>
            <a:pPr algn="just">
              <a:spcAft>
                <a:spcPts val="0"/>
              </a:spcAft>
            </a:pPr>
            <a:r>
              <a:rPr lang="ja-JP" altLang="en-US" sz="2400" b="1" kern="100" dirty="0">
                <a:latin typeface="+mn-ea"/>
                <a:cs typeface="Times New Roman" panose="02020603050405020304" pitchFamily="18" charset="0"/>
              </a:rPr>
              <a:t>　</a:t>
            </a:r>
            <a:r>
              <a:rPr lang="en-US" altLang="ja-JP" sz="2400" b="1" kern="100" dirty="0">
                <a:latin typeface="+mn-ea"/>
                <a:cs typeface="Times New Roman" panose="02020603050405020304" pitchFamily="18" charset="0"/>
              </a:rPr>
              <a:t>4.2 </a:t>
            </a:r>
            <a:r>
              <a:rPr lang="ja-JP" altLang="en-US" sz="2400" b="1" kern="100" dirty="0">
                <a:latin typeface="+mn-ea"/>
                <a:cs typeface="Times New Roman" panose="02020603050405020304" pitchFamily="18" charset="0"/>
              </a:rPr>
              <a:t>個別条件</a:t>
            </a:r>
            <a:r>
              <a:rPr lang="ja-JP" altLang="en-US" sz="2400" kern="100" dirty="0">
                <a:latin typeface="+mn-ea"/>
                <a:cs typeface="Times New Roman" panose="02020603050405020304" pitchFamily="18" charset="0"/>
              </a:rPr>
              <a:t>（</a:t>
            </a:r>
            <a:r>
              <a:rPr lang="en-US" altLang="ja-JP" sz="2400" kern="100" dirty="0">
                <a:latin typeface="+mn-ea"/>
                <a:cs typeface="Times New Roman" panose="02020603050405020304" pitchFamily="18" charset="0"/>
              </a:rPr>
              <a:t>P257</a:t>
            </a:r>
            <a:r>
              <a:rPr lang="ja-JP" altLang="en-US" sz="2400" kern="100" dirty="0">
                <a:latin typeface="+mn-ea"/>
                <a:cs typeface="Times New Roman" panose="02020603050405020304" pitchFamily="18" charset="0"/>
              </a:rPr>
              <a:t>）</a:t>
            </a:r>
            <a:endParaRPr lang="en-US" altLang="ja-JP" sz="2400" kern="100" dirty="0">
              <a:latin typeface="+mn-ea"/>
              <a:cs typeface="Times New Roman" panose="02020603050405020304" pitchFamily="18" charset="0"/>
            </a:endParaRPr>
          </a:p>
          <a:p>
            <a:pPr algn="just">
              <a:spcAft>
                <a:spcPts val="0"/>
              </a:spcAft>
            </a:pPr>
            <a:endParaRPr lang="en-US" altLang="ja-JP" sz="2400" b="1" kern="100" dirty="0">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［意見］</a:t>
            </a:r>
            <a:endParaRPr lang="en-US" altLang="ja-JP" sz="2400" b="1" kern="100" dirty="0">
              <a:effectLst/>
              <a:latin typeface="+mn-ea"/>
              <a:cs typeface="Times New Roman" panose="02020603050405020304" pitchFamily="18" charset="0"/>
            </a:endParaRPr>
          </a:p>
          <a:p>
            <a:pPr algn="just"/>
            <a:r>
              <a:rPr lang="ja-JP" altLang="en-US" sz="2400" dirty="0"/>
              <a:t>　　</a:t>
            </a:r>
            <a:r>
              <a:rPr lang="ja-JP" altLang="ja-JP" sz="2400" b="1" dirty="0"/>
              <a:t>ガイド文書</a:t>
            </a:r>
            <a:r>
              <a:rPr lang="en-US" altLang="ja-JP" sz="2400" b="1" dirty="0"/>
              <a:t>4-2</a:t>
            </a:r>
            <a:r>
              <a:rPr lang="ja-JP" altLang="ja-JP" sz="2400" b="1" dirty="0"/>
              <a:t>において、プロジェクト認証の商標ラベルを規格</a:t>
            </a:r>
            <a:endParaRPr lang="en-US" altLang="ja-JP" sz="2400" b="1" dirty="0"/>
          </a:p>
          <a:p>
            <a:pPr algn="just"/>
            <a:r>
              <a:rPr lang="ja-JP" altLang="en-US" sz="2400" b="1" dirty="0"/>
              <a:t>　　</a:t>
            </a:r>
            <a:r>
              <a:rPr lang="ja-JP" altLang="ja-JP" sz="2400" b="1" dirty="0"/>
              <a:t>段階で申請できるとなっているのに、本規定では、何の記載も</a:t>
            </a:r>
            <a:endParaRPr lang="en-US" altLang="ja-JP" sz="2400" b="1" dirty="0"/>
          </a:p>
          <a:p>
            <a:pPr algn="just"/>
            <a:r>
              <a:rPr lang="ja-JP" altLang="en-US" sz="2400" b="1" dirty="0"/>
              <a:t>　　</a:t>
            </a:r>
            <a:r>
              <a:rPr lang="ja-JP" altLang="ja-JP" sz="2400" b="1" dirty="0"/>
              <a:t>ない</a:t>
            </a:r>
            <a:endParaRPr lang="en-US" altLang="ja-JP" sz="2400" b="1" dirty="0"/>
          </a:p>
          <a:p>
            <a:pPr algn="just">
              <a:spcAft>
                <a:spcPts val="0"/>
              </a:spcAft>
            </a:pPr>
            <a:endParaRPr lang="en-US" altLang="ja-JP" sz="2400" b="1" kern="100" dirty="0">
              <a:effectLst/>
              <a:latin typeface="+mn-ea"/>
              <a:cs typeface="Times New Roman" panose="02020603050405020304" pitchFamily="18" charset="0"/>
            </a:endParaRPr>
          </a:p>
          <a:p>
            <a:pPr algn="just">
              <a:spcAft>
                <a:spcPts val="0"/>
              </a:spcAft>
            </a:pPr>
            <a:r>
              <a:rPr lang="ja-JP" altLang="en-US" sz="2400" b="1" kern="100" dirty="0">
                <a:effectLst/>
                <a:latin typeface="+mn-ea"/>
                <a:cs typeface="Times New Roman" panose="02020603050405020304" pitchFamily="18" charset="0"/>
              </a:rPr>
              <a:t>　［回答］</a:t>
            </a:r>
            <a:endParaRPr lang="en-US" altLang="ja-JP" sz="2400" b="1" kern="100" dirty="0">
              <a:effectLst/>
              <a:latin typeface="+mn-ea"/>
              <a:cs typeface="Times New Roman" panose="02020603050405020304" pitchFamily="18" charset="0"/>
            </a:endParaRPr>
          </a:p>
          <a:p>
            <a:pPr algn="just"/>
            <a:r>
              <a:rPr lang="ja-JP" altLang="en-US" sz="2400" b="1" kern="100" dirty="0">
                <a:effectLst/>
                <a:latin typeface="+mn-ea"/>
                <a:cs typeface="Times New Roman" panose="02020603050405020304" pitchFamily="18" charset="0"/>
              </a:rPr>
              <a:t>　　上</a:t>
            </a:r>
            <a:r>
              <a:rPr lang="ja-JP" altLang="ja-JP" sz="2400" b="1" dirty="0">
                <a:latin typeface="+mn-ea"/>
              </a:rPr>
              <a:t>記の意見を踏まえ、「企画段階にあり、認証機関が認める</a:t>
            </a:r>
            <a:r>
              <a:rPr lang="en-US" altLang="ja-JP" sz="2400" b="1" dirty="0">
                <a:latin typeface="+mn-ea"/>
              </a:rPr>
              <a:t>SGEC</a:t>
            </a:r>
          </a:p>
          <a:p>
            <a:pPr algn="just"/>
            <a:r>
              <a:rPr lang="ja-JP" altLang="en-US" sz="2400" b="1" dirty="0">
                <a:latin typeface="+mn-ea"/>
              </a:rPr>
              <a:t>　　</a:t>
            </a:r>
            <a:r>
              <a:rPr lang="ja-JP" altLang="ja-JP" sz="2400" b="1" dirty="0">
                <a:latin typeface="+mn-ea"/>
              </a:rPr>
              <a:t>特定プロジェクトであること」を追加して規定</a:t>
            </a:r>
          </a:p>
          <a:p>
            <a:pPr algn="just">
              <a:spcAft>
                <a:spcPts val="0"/>
              </a:spcAft>
            </a:pPr>
            <a:endParaRPr lang="ja-JP" altLang="ja-JP" sz="2400" b="1" kern="100" dirty="0">
              <a:effectLst/>
              <a:latin typeface="+mn-ea"/>
              <a:cs typeface="Times New Roman" panose="02020603050405020304" pitchFamily="18" charset="0"/>
            </a:endParaRPr>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23487591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260725" y="295357"/>
            <a:ext cx="5612324" cy="646331"/>
          </a:xfrm>
          <a:prstGeom prst="rect">
            <a:avLst/>
          </a:prstGeom>
        </p:spPr>
        <p:txBody>
          <a:bodyPr wrap="square">
            <a:spAutoFit/>
          </a:bodyPr>
          <a:lstStyle/>
          <a:p>
            <a:pPr algn="just">
              <a:spcAft>
                <a:spcPts val="0"/>
              </a:spcAft>
            </a:pPr>
            <a:r>
              <a:rPr lang="ja-JP" altLang="ja-JP" sz="3600" b="1" kern="100" dirty="0">
                <a:latin typeface="+mj-ea"/>
                <a:ea typeface="+mj-ea"/>
                <a:cs typeface="Times New Roman" panose="02020603050405020304" pitchFamily="18" charset="0"/>
              </a:rPr>
              <a:t>ガイド文書</a:t>
            </a:r>
            <a:r>
              <a:rPr lang="en-US" altLang="ja-JP" sz="3600" b="1" kern="100" dirty="0">
                <a:latin typeface="+mj-ea"/>
                <a:ea typeface="+mj-ea"/>
                <a:cs typeface="Times New Roman" panose="02020603050405020304" pitchFamily="18" charset="0"/>
              </a:rPr>
              <a:t>8</a:t>
            </a:r>
            <a:r>
              <a:rPr lang="ja-JP" altLang="en-US" sz="2400" b="1" kern="100" dirty="0">
                <a:latin typeface="+mj-ea"/>
                <a:ea typeface="+mj-ea"/>
                <a:cs typeface="Times New Roman" panose="02020603050405020304" pitchFamily="18" charset="0"/>
              </a:rPr>
              <a:t>（</a:t>
            </a:r>
            <a:r>
              <a:rPr lang="ja-JP" altLang="en-US" sz="2400" b="1" kern="100" dirty="0">
                <a:effectLst/>
                <a:latin typeface="+mj-ea"/>
                <a:ea typeface="+mj-ea"/>
                <a:cs typeface="Times New Roman" panose="02020603050405020304" pitchFamily="18" charset="0"/>
              </a:rPr>
              <a:t>苦情処理規則）</a:t>
            </a:r>
            <a:endParaRPr lang="ja-JP" altLang="ja-JP" sz="2400" b="1" kern="100" dirty="0">
              <a:effectLst/>
              <a:latin typeface="+mj-ea"/>
              <a:ea typeface="+mj-ea"/>
              <a:cs typeface="Times New Roman" panose="02020603050405020304" pitchFamily="18" charset="0"/>
            </a:endParaRPr>
          </a:p>
        </p:txBody>
      </p:sp>
      <p:sp>
        <p:nvSpPr>
          <p:cNvPr id="3" name="正方形/長方形 2"/>
          <p:cNvSpPr/>
          <p:nvPr/>
        </p:nvSpPr>
        <p:spPr>
          <a:xfrm>
            <a:off x="1800034" y="941688"/>
            <a:ext cx="10050096" cy="5632311"/>
          </a:xfrm>
          <a:prstGeom prst="rect">
            <a:avLst/>
          </a:prstGeom>
        </p:spPr>
        <p:txBody>
          <a:bodyPr wrap="square">
            <a:spAutoFit/>
          </a:bodyPr>
          <a:lstStyle/>
          <a:p>
            <a:r>
              <a:rPr lang="en-US" altLang="ja-JP" sz="2400" b="1" dirty="0">
                <a:latin typeface="+mn-ea"/>
                <a:cs typeface="Times New Roman" panose="02020603050405020304" pitchFamily="18" charset="0"/>
              </a:rPr>
              <a:t>2. </a:t>
            </a:r>
            <a:r>
              <a:rPr lang="ja-JP" altLang="en-US" sz="2400" b="1" dirty="0">
                <a:latin typeface="+mn-ea"/>
                <a:cs typeface="Times New Roman" panose="02020603050405020304" pitchFamily="18" charset="0"/>
              </a:rPr>
              <a:t>適用範囲</a:t>
            </a:r>
            <a:r>
              <a:rPr lang="ja-JP" altLang="en-US" sz="2400" dirty="0">
                <a:latin typeface="+mn-ea"/>
                <a:cs typeface="Times New Roman" panose="02020603050405020304" pitchFamily="18" charset="0"/>
              </a:rPr>
              <a:t>　</a:t>
            </a:r>
            <a:r>
              <a:rPr lang="en-US" altLang="ja-JP" sz="2400" b="1" dirty="0">
                <a:latin typeface="+mn-ea"/>
                <a:cs typeface="Times New Roman" panose="02020603050405020304" pitchFamily="18" charset="0"/>
              </a:rPr>
              <a:t>2.1 </a:t>
            </a:r>
            <a:r>
              <a:rPr lang="ja-JP" altLang="en-US" sz="2400" dirty="0">
                <a:latin typeface="+mn-ea"/>
                <a:cs typeface="Times New Roman" panose="02020603050405020304" pitchFamily="18" charset="0"/>
              </a:rPr>
              <a:t>（</a:t>
            </a:r>
            <a:r>
              <a:rPr lang="en-US" altLang="ja-JP" sz="2400" dirty="0">
                <a:latin typeface="+mn-ea"/>
                <a:cs typeface="Times New Roman" panose="02020603050405020304" pitchFamily="18" charset="0"/>
              </a:rPr>
              <a:t>P292</a:t>
            </a:r>
            <a:r>
              <a:rPr lang="ja-JP" altLang="en-US" sz="2400" dirty="0">
                <a:latin typeface="+mn-ea"/>
                <a:cs typeface="Times New Roman" panose="02020603050405020304" pitchFamily="18" charset="0"/>
              </a:rPr>
              <a:t>）</a:t>
            </a:r>
            <a:endParaRPr lang="en-US" altLang="ja-JP" sz="2400" dirty="0">
              <a:latin typeface="+mn-ea"/>
              <a:cs typeface="Times New Roman" panose="02020603050405020304" pitchFamily="18" charset="0"/>
            </a:endParaRPr>
          </a:p>
          <a:p>
            <a:endParaRPr lang="en-US" altLang="ja-JP" sz="2400" dirty="0">
              <a:latin typeface="+mn-ea"/>
              <a:cs typeface="Times New Roman" panose="02020603050405020304" pitchFamily="18" charset="0"/>
            </a:endParaRPr>
          </a:p>
          <a:p>
            <a:r>
              <a:rPr lang="ja-JP" altLang="en-US" sz="2400" b="1" dirty="0">
                <a:latin typeface="+mn-ea"/>
              </a:rPr>
              <a:t>［意見］</a:t>
            </a:r>
            <a:endParaRPr lang="en-US" altLang="ja-JP" sz="2400" b="1" dirty="0">
              <a:latin typeface="+mn-ea"/>
            </a:endParaRPr>
          </a:p>
          <a:p>
            <a:r>
              <a:rPr lang="ja-JP" altLang="en-US" sz="2400" b="1" dirty="0">
                <a:latin typeface="+mn-ea"/>
              </a:rPr>
              <a:t>　　</a:t>
            </a:r>
            <a:r>
              <a:rPr lang="ja-JP" altLang="ja-JP" sz="2400" b="1" dirty="0"/>
              <a:t>苦情処理対応の責任者に</a:t>
            </a:r>
            <a:r>
              <a:rPr lang="en-US" altLang="ja-JP" sz="2400" b="1" dirty="0"/>
              <a:t>SGEC</a:t>
            </a:r>
            <a:r>
              <a:rPr lang="ja-JP" altLang="ja-JP" sz="2400" b="1" dirty="0"/>
              <a:t>監事がなることは、</a:t>
            </a:r>
            <a:r>
              <a:rPr lang="en-US" altLang="ja-JP" sz="2400" b="1" dirty="0"/>
              <a:t>SGEC</a:t>
            </a:r>
            <a:r>
              <a:rPr lang="ja-JP" altLang="ja-JP" sz="2400" b="1" dirty="0"/>
              <a:t>定款上</a:t>
            </a:r>
            <a:endParaRPr lang="en-US" altLang="ja-JP" sz="2400" b="1" dirty="0"/>
          </a:p>
          <a:p>
            <a:r>
              <a:rPr lang="ja-JP" altLang="en-US" sz="2400" b="1" dirty="0"/>
              <a:t>　　</a:t>
            </a:r>
            <a:r>
              <a:rPr lang="ja-JP" altLang="ja-JP" sz="2400" b="1" dirty="0"/>
              <a:t>問題ではないか。事務局長が責任者となるべし</a:t>
            </a:r>
            <a:endParaRPr lang="en-US" altLang="ja-JP" sz="2400" b="1" dirty="0"/>
          </a:p>
          <a:p>
            <a:endParaRPr lang="en-US" altLang="ja-JP" sz="2400" b="1" dirty="0">
              <a:latin typeface="+mn-ea"/>
            </a:endParaRPr>
          </a:p>
          <a:p>
            <a:r>
              <a:rPr lang="ja-JP" altLang="en-US" sz="2400" b="1" dirty="0">
                <a:latin typeface="+mn-ea"/>
              </a:rPr>
              <a:t>［回答］</a:t>
            </a:r>
            <a:endParaRPr lang="en-US" altLang="ja-JP" sz="2400" b="1" dirty="0">
              <a:latin typeface="+mn-ea"/>
            </a:endParaRPr>
          </a:p>
          <a:p>
            <a:r>
              <a:rPr lang="ja-JP" altLang="en-US" sz="2400" dirty="0"/>
              <a:t>　　</a:t>
            </a:r>
            <a:r>
              <a:rPr lang="ja-JP" altLang="ja-JP" sz="2400" b="1" dirty="0"/>
              <a:t>定款上の監事の役割の一つとして、「監事は、いつでも、理事及び</a:t>
            </a:r>
            <a:endParaRPr lang="en-US" altLang="ja-JP" sz="2400" b="1" dirty="0"/>
          </a:p>
          <a:p>
            <a:r>
              <a:rPr lang="ja-JP" altLang="en-US" sz="2400" b="1" dirty="0"/>
              <a:t>　　</a:t>
            </a:r>
            <a:r>
              <a:rPr lang="ja-JP" altLang="ja-JP" sz="2400" b="1" dirty="0"/>
              <a:t>使用人に対して事業の報告を求め、当法人の業務及び会計の状況の</a:t>
            </a:r>
            <a:endParaRPr lang="en-US" altLang="ja-JP" sz="2400" b="1" dirty="0"/>
          </a:p>
          <a:p>
            <a:r>
              <a:rPr lang="ja-JP" altLang="en-US" sz="2400" b="1" dirty="0"/>
              <a:t>　　</a:t>
            </a:r>
            <a:r>
              <a:rPr lang="ja-JP" altLang="ja-JP" sz="2400" b="1" dirty="0"/>
              <a:t>調査をすることができる。」となっており、</a:t>
            </a:r>
            <a:r>
              <a:rPr lang="en-US" altLang="ja-JP" sz="2400" b="1" dirty="0"/>
              <a:t>SGEC/PEFC</a:t>
            </a:r>
            <a:r>
              <a:rPr lang="ja-JP" altLang="ja-JP" sz="2400" b="1" dirty="0"/>
              <a:t>ジャパン</a:t>
            </a:r>
            <a:endParaRPr lang="en-US" altLang="ja-JP" sz="2400" b="1" dirty="0"/>
          </a:p>
          <a:p>
            <a:r>
              <a:rPr lang="ja-JP" altLang="en-US" sz="2400" b="1" dirty="0"/>
              <a:t>　　</a:t>
            </a:r>
            <a:r>
              <a:rPr lang="ja-JP" altLang="ja-JP" sz="2400" b="1" dirty="0"/>
              <a:t>の主たる業務である規格の</a:t>
            </a:r>
            <a:r>
              <a:rPr lang="ja-JP" altLang="en-US" sz="2400" b="1" dirty="0"/>
              <a:t>制定</a:t>
            </a:r>
            <a:r>
              <a:rPr lang="ja-JP" altLang="ja-JP" sz="2400" b="1" dirty="0"/>
              <a:t>及びその運用管理に関する苦情処理</a:t>
            </a:r>
            <a:endParaRPr lang="en-US" altLang="ja-JP" sz="2400" b="1" dirty="0"/>
          </a:p>
          <a:p>
            <a:r>
              <a:rPr lang="ja-JP" altLang="en-US" sz="2400" b="1" dirty="0"/>
              <a:t>　　</a:t>
            </a:r>
            <a:r>
              <a:rPr lang="ja-JP" altLang="ja-JP" sz="2400" b="1" dirty="0"/>
              <a:t>を監事が責任者として対応することは、問題なし。</a:t>
            </a:r>
            <a:endParaRPr lang="en-US" altLang="ja-JP" sz="2400" b="1" dirty="0"/>
          </a:p>
          <a:p>
            <a:r>
              <a:rPr lang="ja-JP" altLang="en-US" sz="2400" b="1" dirty="0"/>
              <a:t>　　</a:t>
            </a:r>
            <a:r>
              <a:rPr lang="ja-JP" altLang="ja-JP" sz="2400" b="1" dirty="0"/>
              <a:t>一方、事務局長が責任者となることは、規格の制定とその運用管理</a:t>
            </a:r>
            <a:endParaRPr lang="en-US" altLang="ja-JP" sz="2400" b="1" dirty="0"/>
          </a:p>
          <a:p>
            <a:r>
              <a:rPr lang="ja-JP" altLang="en-US" sz="2400" b="1" dirty="0"/>
              <a:t>　　</a:t>
            </a:r>
            <a:r>
              <a:rPr lang="ja-JP" altLang="ja-JP" sz="2400" b="1" dirty="0"/>
              <a:t>を統括している関係上、苦情の対象の当事者との位置づけとなる</a:t>
            </a:r>
            <a:r>
              <a:rPr lang="ja-JP" altLang="ja-JP" sz="2400" b="1" dirty="0" err="1"/>
              <a:t>こ</a:t>
            </a:r>
            <a:endParaRPr lang="en-US" altLang="ja-JP" sz="2400" b="1" dirty="0"/>
          </a:p>
          <a:p>
            <a:r>
              <a:rPr lang="ja-JP" altLang="en-US" sz="2400" b="1" dirty="0"/>
              <a:t>　　</a:t>
            </a:r>
            <a:r>
              <a:rPr lang="ja-JP" altLang="ja-JP" sz="2400" b="1" dirty="0"/>
              <a:t>とから、適切でない</a:t>
            </a:r>
            <a:endParaRPr lang="ja-JP" altLang="en-US" sz="2400" b="1" dirty="0">
              <a:latin typeface="+mn-ea"/>
            </a:endParaRPr>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3268193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14330" y="345517"/>
            <a:ext cx="9480625" cy="807390"/>
          </a:xfrm>
        </p:spPr>
        <p:txBody>
          <a:bodyPr>
            <a:normAutofit fontScale="90000"/>
          </a:bodyPr>
          <a:lstStyle/>
          <a:p>
            <a:r>
              <a:rPr lang="ja-JP" altLang="en-US" sz="2800" b="1" dirty="0">
                <a:solidFill>
                  <a:schemeClr val="tx1"/>
                </a:solidFill>
              </a:rPr>
              <a:t>規準文書</a:t>
            </a:r>
            <a:r>
              <a:rPr lang="en-US" altLang="ja-JP" sz="2800" b="1" dirty="0">
                <a:solidFill>
                  <a:schemeClr val="tx1"/>
                </a:solidFill>
              </a:rPr>
              <a:t>3</a:t>
            </a:r>
            <a:r>
              <a:rPr lang="ja-JP" altLang="en-US" sz="2800" b="1" dirty="0">
                <a:solidFill>
                  <a:schemeClr val="tx1"/>
                </a:solidFill>
              </a:rPr>
              <a:t>「</a:t>
            </a:r>
            <a:r>
              <a:rPr lang="en-US" altLang="ja-JP" sz="2800" b="1" dirty="0">
                <a:solidFill>
                  <a:schemeClr val="tx1"/>
                </a:solidFill>
              </a:rPr>
              <a:t>SGEC</a:t>
            </a:r>
            <a:r>
              <a:rPr lang="ja-JP" altLang="en-US" sz="2800" b="1" dirty="0">
                <a:solidFill>
                  <a:schemeClr val="tx1"/>
                </a:solidFill>
              </a:rPr>
              <a:t>持続可能な森林管理ー要求事項」</a:t>
            </a:r>
            <a:r>
              <a:rPr lang="en-US" altLang="ja-JP" sz="2800" b="1" dirty="0">
                <a:solidFill>
                  <a:schemeClr val="tx1"/>
                </a:solidFill>
              </a:rPr>
              <a:t/>
            </a:r>
            <a:br>
              <a:rPr lang="en-US" altLang="ja-JP" sz="2800" b="1" dirty="0">
                <a:solidFill>
                  <a:schemeClr val="tx1"/>
                </a:solidFill>
              </a:rPr>
            </a:br>
            <a:r>
              <a:rPr lang="ja-JP" altLang="en-US" sz="2800" b="1" dirty="0">
                <a:solidFill>
                  <a:schemeClr val="tx1"/>
                </a:solidFill>
              </a:rPr>
              <a:t>　　　　　　　　　　　　　　　　　　　</a:t>
            </a:r>
            <a:r>
              <a:rPr lang="ja-JP" altLang="en-US" sz="2800" dirty="0">
                <a:solidFill>
                  <a:schemeClr val="tx1"/>
                </a:solidFill>
              </a:rPr>
              <a:t>（認証取得者）</a:t>
            </a:r>
            <a:endParaRPr kumimoji="1" lang="ja-JP" altLang="en-US" sz="2000" dirty="0"/>
          </a:p>
        </p:txBody>
      </p:sp>
      <p:sp>
        <p:nvSpPr>
          <p:cNvPr id="4" name="コンテンツ プレースホルダー 3"/>
          <p:cNvSpPr>
            <a:spLocks noGrp="1"/>
          </p:cNvSpPr>
          <p:nvPr>
            <p:ph idx="1"/>
          </p:nvPr>
        </p:nvSpPr>
        <p:spPr>
          <a:xfrm>
            <a:off x="2014330" y="1409517"/>
            <a:ext cx="10117484" cy="5677124"/>
          </a:xfrm>
        </p:spPr>
        <p:txBody>
          <a:bodyPr>
            <a:noAutofit/>
          </a:bodyPr>
          <a:lstStyle/>
          <a:p>
            <a:pPr marL="0" indent="0">
              <a:buNone/>
            </a:pPr>
            <a:r>
              <a:rPr kumimoji="1" lang="en-US" altLang="ja-JP" sz="2400" dirty="0"/>
              <a:t>SGEC</a:t>
            </a:r>
            <a:r>
              <a:rPr kumimoji="1" lang="ja-JP" altLang="en-US" sz="2400" dirty="0"/>
              <a:t>持続可能な森林管理の要求事項を規定</a:t>
            </a:r>
            <a:endParaRPr kumimoji="1" lang="en-US" altLang="ja-JP" sz="2400" dirty="0"/>
          </a:p>
          <a:p>
            <a:pPr marL="0" indent="0">
              <a:buNone/>
            </a:pPr>
            <a:endParaRPr kumimoji="1" lang="en-US" altLang="ja-JP" sz="2400" b="1" dirty="0">
              <a:solidFill>
                <a:schemeClr val="tx1"/>
              </a:solidFill>
              <a:latin typeface="+mn-ea"/>
            </a:endParaRPr>
          </a:p>
          <a:p>
            <a:pPr marL="0" indent="0">
              <a:buNone/>
            </a:pPr>
            <a:r>
              <a:rPr kumimoji="1" lang="ja-JP" altLang="en-US" sz="2400" b="1" dirty="0">
                <a:solidFill>
                  <a:schemeClr val="tx1"/>
                </a:solidFill>
                <a:latin typeface="+mn-ea"/>
              </a:rPr>
              <a:t>（改正のポイント）</a:t>
            </a:r>
            <a:endParaRPr lang="en-US" altLang="ja-JP" sz="2400" dirty="0">
              <a:latin typeface="+mn-ea"/>
            </a:endParaRPr>
          </a:p>
          <a:p>
            <a:pPr marL="0" indent="0">
              <a:buNone/>
            </a:pPr>
            <a:r>
              <a:rPr kumimoji="1" lang="ja-JP" altLang="en-US" sz="2400" dirty="0">
                <a:latin typeface="+mn-ea"/>
              </a:rPr>
              <a:t>・</a:t>
            </a:r>
            <a:r>
              <a:rPr kumimoji="1" lang="en-US" altLang="ja-JP" sz="2400" dirty="0">
                <a:latin typeface="+mn-ea"/>
              </a:rPr>
              <a:t>PEFC</a:t>
            </a:r>
            <a:r>
              <a:rPr kumimoji="1" lang="ja-JP" altLang="en-US" sz="2400" dirty="0">
                <a:latin typeface="+mn-ea"/>
              </a:rPr>
              <a:t>の規定に合わせ</a:t>
            </a:r>
            <a:r>
              <a:rPr kumimoji="1" lang="en-US" altLang="ja-JP" sz="2400" dirty="0">
                <a:latin typeface="+mn-ea"/>
              </a:rPr>
              <a:t>6</a:t>
            </a:r>
            <a:r>
              <a:rPr kumimoji="1" lang="ja-JP" altLang="en-US" sz="2400" dirty="0">
                <a:latin typeface="+mn-ea"/>
              </a:rPr>
              <a:t>つの基準を規定（規定</a:t>
            </a:r>
            <a:r>
              <a:rPr kumimoji="1" lang="en-US" altLang="ja-JP" sz="2400" dirty="0">
                <a:latin typeface="+mn-ea"/>
              </a:rPr>
              <a:t>8.1~8.6</a:t>
            </a:r>
            <a:r>
              <a:rPr kumimoji="1" lang="ja-JP" altLang="en-US" sz="2400" dirty="0">
                <a:latin typeface="+mn-ea"/>
              </a:rPr>
              <a:t>）</a:t>
            </a:r>
            <a:endParaRPr kumimoji="1" lang="en-US" altLang="ja-JP" sz="2400" dirty="0">
              <a:latin typeface="+mn-ea"/>
            </a:endParaRPr>
          </a:p>
          <a:p>
            <a:pPr marL="0" indent="0">
              <a:buNone/>
            </a:pPr>
            <a:r>
              <a:rPr kumimoji="1" lang="ja-JP" altLang="en-US" sz="2400" dirty="0">
                <a:latin typeface="+mn-ea"/>
              </a:rPr>
              <a:t>　現行の</a:t>
            </a:r>
            <a:r>
              <a:rPr kumimoji="1" lang="en-US" altLang="ja-JP" sz="2400" dirty="0">
                <a:latin typeface="+mn-ea"/>
              </a:rPr>
              <a:t>7</a:t>
            </a:r>
            <a:r>
              <a:rPr kumimoji="1" lang="ja-JP" altLang="en-US" sz="2400" dirty="0">
                <a:latin typeface="+mn-ea"/>
              </a:rPr>
              <a:t>つの基準については、現地での審査に当たっ</a:t>
            </a:r>
            <a:r>
              <a:rPr lang="ja-JP" altLang="en-US" sz="2400" dirty="0">
                <a:latin typeface="+mn-ea"/>
              </a:rPr>
              <a:t>ての「運用ガ</a:t>
            </a:r>
            <a:endParaRPr lang="en-US" altLang="ja-JP" sz="2400" dirty="0">
              <a:latin typeface="+mn-ea"/>
            </a:endParaRPr>
          </a:p>
          <a:p>
            <a:pPr marL="0" indent="0">
              <a:buNone/>
            </a:pPr>
            <a:r>
              <a:rPr lang="ja-JP" altLang="en-US" sz="2400" dirty="0">
                <a:latin typeface="+mn-ea"/>
              </a:rPr>
              <a:t>　イドライン」</a:t>
            </a:r>
            <a:r>
              <a:rPr kumimoji="1" lang="ja-JP" altLang="en-US" sz="2400" dirty="0">
                <a:latin typeface="+mn-ea"/>
              </a:rPr>
              <a:t>として付属書</a:t>
            </a:r>
            <a:r>
              <a:rPr kumimoji="1" lang="en-US" altLang="ja-JP" sz="2400" dirty="0">
                <a:latin typeface="+mn-ea"/>
              </a:rPr>
              <a:t>1</a:t>
            </a:r>
            <a:r>
              <a:rPr kumimoji="1" lang="ja-JP" altLang="en-US" sz="2400" dirty="0">
                <a:latin typeface="+mn-ea"/>
              </a:rPr>
              <a:t>に掲載</a:t>
            </a:r>
            <a:endParaRPr kumimoji="1" lang="en-US" altLang="ja-JP" sz="2400" dirty="0">
              <a:latin typeface="+mn-ea"/>
            </a:endParaRPr>
          </a:p>
          <a:p>
            <a:pPr marL="0" indent="0">
              <a:buNone/>
            </a:pPr>
            <a:r>
              <a:rPr lang="ja-JP" altLang="en-US" sz="2400" dirty="0">
                <a:latin typeface="+mn-ea"/>
              </a:rPr>
              <a:t>・林地転用の定義を「直接的な人為的介入による非林地化及び天然林</a:t>
            </a:r>
            <a:endParaRPr lang="en-US" altLang="ja-JP" sz="2400" dirty="0">
              <a:latin typeface="+mn-ea"/>
            </a:endParaRPr>
          </a:p>
          <a:p>
            <a:pPr marL="0" indent="0">
              <a:buNone/>
            </a:pPr>
            <a:r>
              <a:rPr lang="ja-JP" altLang="en-US" sz="2400" dirty="0">
                <a:latin typeface="+mn-ea"/>
              </a:rPr>
              <a:t>　の人工林　への転換」と規定（</a:t>
            </a:r>
            <a:r>
              <a:rPr lang="en-US" altLang="ja-JP" sz="2400" dirty="0">
                <a:latin typeface="+mn-ea"/>
              </a:rPr>
              <a:t>3.8</a:t>
            </a:r>
            <a:r>
              <a:rPr lang="ja-JP" altLang="en-US" sz="2400" dirty="0">
                <a:latin typeface="+mn-ea"/>
              </a:rPr>
              <a:t>）</a:t>
            </a:r>
            <a:endParaRPr lang="en-US" altLang="ja-JP" sz="2400" dirty="0">
              <a:latin typeface="+mn-ea"/>
            </a:endParaRPr>
          </a:p>
          <a:p>
            <a:pPr marL="0" indent="0">
              <a:buNone/>
            </a:pPr>
            <a:endParaRPr kumimoji="1" lang="en-US" altLang="ja-JP" sz="2000" dirty="0"/>
          </a:p>
          <a:p>
            <a:pPr marL="0" indent="0">
              <a:buNone/>
            </a:pPr>
            <a:endParaRPr kumimoji="1" lang="ja-JP" altLang="en-US" sz="2000" dirty="0"/>
          </a:p>
        </p:txBody>
      </p:sp>
      <p:sp>
        <p:nvSpPr>
          <p:cNvPr id="5" name="スライド番号プレースホルダー 3">
            <a:extLst>
              <a:ext uri="{FF2B5EF4-FFF2-40B4-BE49-F238E27FC236}">
                <a16:creationId xmlns:a16="http://schemas.microsoft.com/office/drawing/2014/main" xmlns="" id="{B31BB20D-EB36-4E59-B976-DEF2D99C5E66}"/>
              </a:ext>
            </a:extLst>
          </p:cNvPr>
          <p:cNvSpPr>
            <a:spLocks noGrp="1"/>
          </p:cNvSpPr>
          <p:nvPr>
            <p:ph type="sldNum" sz="quarter" idx="12"/>
          </p:nvPr>
        </p:nvSpPr>
        <p:spPr>
          <a:xfrm>
            <a:off x="531812" y="765544"/>
            <a:ext cx="779767" cy="387363"/>
          </a:xfrm>
        </p:spPr>
        <p:txBody>
          <a:bodyPr/>
          <a:lstStyle/>
          <a:p>
            <a:r>
              <a:rPr lang="ja-JP" altLang="en-US" b="1">
                <a:solidFill>
                  <a:schemeClr val="bg1"/>
                </a:solidFill>
              </a:rPr>
              <a:t>４</a:t>
            </a:r>
            <a:endParaRPr lang="en-US" b="1" dirty="0">
              <a:solidFill>
                <a:schemeClr val="bg1"/>
              </a:solidFill>
            </a:endParaRPr>
          </a:p>
        </p:txBody>
      </p:sp>
    </p:spTree>
    <p:extLst>
      <p:ext uri="{BB962C8B-B14F-4D97-AF65-F5344CB8AC3E}">
        <p14:creationId xmlns:p14="http://schemas.microsoft.com/office/powerpoint/2010/main" val="4227583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311579" y="297521"/>
            <a:ext cx="10456386" cy="1297363"/>
          </a:xfrm>
        </p:spPr>
        <p:txBody>
          <a:bodyPr>
            <a:noAutofit/>
          </a:bodyPr>
          <a:lstStyle/>
          <a:p>
            <a:pPr marL="0" indent="0">
              <a:buNone/>
            </a:pPr>
            <a:r>
              <a:rPr lang="ja-JP" altLang="en-US" sz="2800" b="1" dirty="0">
                <a:solidFill>
                  <a:schemeClr val="tx1"/>
                </a:solidFill>
              </a:rPr>
              <a:t>　規準文書</a:t>
            </a:r>
            <a:r>
              <a:rPr lang="en-US" altLang="ja-JP" sz="2800" b="1" dirty="0">
                <a:solidFill>
                  <a:schemeClr val="tx1"/>
                </a:solidFill>
              </a:rPr>
              <a:t>3</a:t>
            </a:r>
            <a:r>
              <a:rPr lang="ja-JP" altLang="en-US" sz="2800" b="1" dirty="0">
                <a:solidFill>
                  <a:schemeClr val="tx1"/>
                </a:solidFill>
              </a:rPr>
              <a:t>「</a:t>
            </a:r>
            <a:r>
              <a:rPr lang="en-US" altLang="ja-JP" sz="2800" b="1" dirty="0">
                <a:solidFill>
                  <a:schemeClr val="tx1"/>
                </a:solidFill>
              </a:rPr>
              <a:t>SGEC</a:t>
            </a:r>
            <a:r>
              <a:rPr lang="ja-JP" altLang="en-US" sz="2800" b="1" dirty="0">
                <a:solidFill>
                  <a:schemeClr val="tx1"/>
                </a:solidFill>
              </a:rPr>
              <a:t>持続可能な森林管理ー要求事項」（２）</a:t>
            </a:r>
            <a:endParaRPr lang="en-US" altLang="ja-JP" sz="2800" b="1" dirty="0">
              <a:solidFill>
                <a:schemeClr val="tx1"/>
              </a:solidFill>
            </a:endParaRPr>
          </a:p>
          <a:p>
            <a:pPr marL="0" indent="0">
              <a:buNone/>
            </a:pPr>
            <a:r>
              <a:rPr lang="ja-JP" altLang="en-US" sz="2800" b="1" dirty="0">
                <a:solidFill>
                  <a:schemeClr val="tx1"/>
                </a:solidFill>
              </a:rPr>
              <a:t>　　　　　　　　　　　　　　　　　　　　　</a:t>
            </a:r>
            <a:r>
              <a:rPr lang="ja-JP" altLang="en-US" sz="2800" dirty="0">
                <a:solidFill>
                  <a:schemeClr val="tx1"/>
                </a:solidFill>
              </a:rPr>
              <a:t>（認証取得者）</a:t>
            </a:r>
            <a:endParaRPr kumimoji="1" lang="en-US" altLang="ja-JP" sz="2800" dirty="0"/>
          </a:p>
          <a:p>
            <a:pPr marL="0" indent="0">
              <a:buNone/>
            </a:pPr>
            <a:endParaRPr kumimoji="1" lang="en-US" altLang="ja-JP" sz="2400" dirty="0"/>
          </a:p>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endParaRPr kumimoji="1" lang="en-US" altLang="ja-JP" sz="2400" dirty="0"/>
          </a:p>
          <a:p>
            <a:pPr marL="0" indent="0">
              <a:buNone/>
            </a:pPr>
            <a:r>
              <a:rPr kumimoji="1" lang="ja-JP" altLang="en-US" sz="2400" dirty="0">
                <a:latin typeface="+mj-lt"/>
              </a:rPr>
              <a:t>・「アイヌ施策推進法」の趣旨を踏まえ、アイヌ民族関連の規定を追加</a:t>
            </a:r>
            <a:endParaRPr kumimoji="1" lang="en-US" altLang="ja-JP" sz="2400" dirty="0">
              <a:latin typeface="+mj-lt"/>
            </a:endParaRPr>
          </a:p>
          <a:p>
            <a:pPr marL="0" indent="0">
              <a:buNone/>
            </a:pPr>
            <a:r>
              <a:rPr lang="ja-JP" altLang="en-US" sz="2400" dirty="0">
                <a:latin typeface="+mj-lt"/>
              </a:rPr>
              <a:t>　　</a:t>
            </a:r>
            <a:r>
              <a:rPr kumimoji="1" lang="ja-JP" altLang="en-US" sz="2400" dirty="0">
                <a:latin typeface="+mj-lt"/>
              </a:rPr>
              <a:t>する</a:t>
            </a:r>
            <a:r>
              <a:rPr lang="ja-JP" altLang="en-US" sz="2400" dirty="0">
                <a:latin typeface="+mj-lt"/>
              </a:rPr>
              <a:t>（</a:t>
            </a:r>
            <a:r>
              <a:rPr lang="en-US" altLang="ja-JP" sz="2400" dirty="0">
                <a:latin typeface="+mj-lt"/>
              </a:rPr>
              <a:t>0.2</a:t>
            </a:r>
            <a:r>
              <a:rPr lang="ja-JP" altLang="en-US" sz="2400" dirty="0">
                <a:latin typeface="+mj-lt"/>
              </a:rPr>
              <a:t>、</a:t>
            </a:r>
            <a:r>
              <a:rPr lang="en-US" altLang="ja-JP" sz="2400" dirty="0">
                <a:latin typeface="+mj-lt"/>
              </a:rPr>
              <a:t>3.1</a:t>
            </a:r>
            <a:r>
              <a:rPr lang="ja-JP" altLang="en-US" sz="2400" dirty="0" err="1">
                <a:latin typeface="+mj-lt"/>
              </a:rPr>
              <a:t>、</a:t>
            </a:r>
            <a:r>
              <a:rPr lang="en-US" altLang="ja-JP" sz="2400" dirty="0">
                <a:latin typeface="+mj-lt"/>
              </a:rPr>
              <a:t> 3.28~3.32 </a:t>
            </a:r>
            <a:r>
              <a:rPr lang="ja-JP" altLang="en-US" sz="2400" dirty="0">
                <a:latin typeface="+mj-lt"/>
              </a:rPr>
              <a:t>、</a:t>
            </a:r>
            <a:r>
              <a:rPr lang="en-US" altLang="ja-JP" sz="2400" dirty="0">
                <a:latin typeface="+mj-lt"/>
              </a:rPr>
              <a:t> 6.3.2.2</a:t>
            </a:r>
            <a:r>
              <a:rPr lang="ja-JP" altLang="en-US" sz="2400" dirty="0" err="1">
                <a:latin typeface="+mj-lt"/>
              </a:rPr>
              <a:t>、</a:t>
            </a:r>
            <a:r>
              <a:rPr lang="en-US" altLang="ja-JP" sz="2400" dirty="0">
                <a:latin typeface="+mj-lt"/>
              </a:rPr>
              <a:t>8.6.3</a:t>
            </a:r>
            <a:r>
              <a:rPr lang="ja-JP" altLang="en-US" sz="2400" dirty="0" err="1">
                <a:latin typeface="+mj-lt"/>
              </a:rPr>
              <a:t>、</a:t>
            </a:r>
            <a:r>
              <a:rPr lang="en-US" altLang="ja-JP" sz="2400" dirty="0">
                <a:latin typeface="+mj-lt"/>
              </a:rPr>
              <a:t>8.6.4</a:t>
            </a:r>
            <a:r>
              <a:rPr lang="ja-JP" altLang="en-US" sz="2400" dirty="0">
                <a:latin typeface="+mj-lt"/>
              </a:rPr>
              <a:t>及び付属書</a:t>
            </a:r>
            <a:r>
              <a:rPr lang="en-US" altLang="ja-JP" sz="2400" dirty="0">
                <a:latin typeface="+mj-lt"/>
              </a:rPr>
              <a:t>1</a:t>
            </a:r>
            <a:r>
              <a:rPr lang="ja-JP" altLang="en-US" sz="2400" dirty="0">
                <a:latin typeface="+mj-lt"/>
              </a:rPr>
              <a:t>・</a:t>
            </a:r>
            <a:endParaRPr lang="en-US" altLang="ja-JP" sz="2400" dirty="0">
              <a:latin typeface="+mj-lt"/>
            </a:endParaRPr>
          </a:p>
          <a:p>
            <a:pPr marL="0" indent="0">
              <a:buNone/>
            </a:pPr>
            <a:r>
              <a:rPr lang="ja-JP" altLang="en-US" sz="2400" dirty="0">
                <a:latin typeface="+mj-lt"/>
              </a:rPr>
              <a:t>　　付属書</a:t>
            </a:r>
            <a:r>
              <a:rPr lang="en-US" altLang="ja-JP" sz="2400" dirty="0">
                <a:latin typeface="+mj-lt"/>
              </a:rPr>
              <a:t>2</a:t>
            </a:r>
            <a:r>
              <a:rPr lang="ja-JP" altLang="en-US" sz="2400" dirty="0">
                <a:latin typeface="+mj-lt"/>
              </a:rPr>
              <a:t>関連部分）</a:t>
            </a:r>
            <a:r>
              <a:rPr kumimoji="1" lang="ja-JP" altLang="en-US" sz="2400" dirty="0">
                <a:latin typeface="+mj-lt"/>
              </a:rPr>
              <a:t>とともに「</a:t>
            </a:r>
            <a:r>
              <a:rPr kumimoji="1" lang="en-US" altLang="ja-JP" sz="2400" dirty="0">
                <a:latin typeface="+mj-lt"/>
              </a:rPr>
              <a:t>SGEC</a:t>
            </a:r>
            <a:r>
              <a:rPr kumimoji="1" lang="ja-JP" altLang="en-US" sz="2400" dirty="0">
                <a:latin typeface="+mj-lt"/>
              </a:rPr>
              <a:t>のアイヌ民族に対する</a:t>
            </a:r>
            <a:r>
              <a:rPr lang="en-US" altLang="ja-JP" sz="2400" dirty="0">
                <a:latin typeface="+mj-lt"/>
              </a:rPr>
              <a:t>FPIC</a:t>
            </a:r>
            <a:r>
              <a:rPr lang="ja-JP" altLang="en-US" sz="2400" dirty="0">
                <a:latin typeface="+mj-lt"/>
              </a:rPr>
              <a:t>実施</a:t>
            </a:r>
            <a:endParaRPr lang="en-US" altLang="ja-JP" sz="2400" dirty="0">
              <a:latin typeface="+mj-lt"/>
            </a:endParaRPr>
          </a:p>
          <a:p>
            <a:pPr marL="0" indent="0">
              <a:buNone/>
            </a:pPr>
            <a:r>
              <a:rPr lang="ja-JP" altLang="en-US" sz="2400" dirty="0">
                <a:latin typeface="+mj-lt"/>
              </a:rPr>
              <a:t>　　の手引き（ガイド）」（</a:t>
            </a:r>
            <a:r>
              <a:rPr lang="en-US" altLang="ja-JP" sz="2400" dirty="0">
                <a:latin typeface="+mj-lt"/>
              </a:rPr>
              <a:t>2020.1</a:t>
            </a:r>
            <a:r>
              <a:rPr lang="ja-JP" altLang="en-US" sz="2400" dirty="0">
                <a:latin typeface="+mj-lt"/>
              </a:rPr>
              <a:t>制定）をガイド文書として規定</a:t>
            </a:r>
            <a:endParaRPr kumimoji="1" lang="ja-JP" altLang="en-US" sz="2400" dirty="0">
              <a:latin typeface="+mj-lt"/>
            </a:endParaRPr>
          </a:p>
        </p:txBody>
      </p:sp>
      <p:sp>
        <p:nvSpPr>
          <p:cNvPr id="4" name="スライド番号プレースホルダー 3"/>
          <p:cNvSpPr>
            <a:spLocks noGrp="1"/>
          </p:cNvSpPr>
          <p:nvPr>
            <p:ph type="sldNum" sz="quarter" idx="12"/>
          </p:nvPr>
        </p:nvSpPr>
        <p:spPr>
          <a:xfrm>
            <a:off x="531812" y="791511"/>
            <a:ext cx="779767" cy="361396"/>
          </a:xfrm>
        </p:spPr>
        <p:txBody>
          <a:bodyPr/>
          <a:lstStyle/>
          <a:p>
            <a:r>
              <a:rPr lang="ja-JP" altLang="en-US" b="1" dirty="0">
                <a:solidFill>
                  <a:schemeClr val="bg1"/>
                </a:solidFill>
              </a:rPr>
              <a:t>５</a:t>
            </a:r>
            <a:endParaRPr lang="en-US" b="1" dirty="0">
              <a:solidFill>
                <a:schemeClr val="bg1"/>
              </a:solidFill>
            </a:endParaRPr>
          </a:p>
        </p:txBody>
      </p:sp>
      <p:sp>
        <p:nvSpPr>
          <p:cNvPr id="8" name="テキスト ボックス 7">
            <a:extLst>
              <a:ext uri="{FF2B5EF4-FFF2-40B4-BE49-F238E27FC236}">
                <a16:creationId xmlns:a16="http://schemas.microsoft.com/office/drawing/2014/main" xmlns="" id="{57EE2123-FCA1-4487-BEDF-D8DF4D2D4ABE}"/>
              </a:ext>
            </a:extLst>
          </p:cNvPr>
          <p:cNvSpPr txBox="1"/>
          <p:nvPr/>
        </p:nvSpPr>
        <p:spPr>
          <a:xfrm>
            <a:off x="1311579" y="1859340"/>
            <a:ext cx="10456386" cy="1569660"/>
          </a:xfrm>
          <a:prstGeom prst="rect">
            <a:avLst/>
          </a:prstGeom>
          <a:noFill/>
        </p:spPr>
        <p:txBody>
          <a:bodyPr wrap="square">
            <a:spAutoFit/>
          </a:bodyPr>
          <a:lstStyle/>
          <a:p>
            <a:pPr marL="0" indent="0">
              <a:buNone/>
            </a:pPr>
            <a:r>
              <a:rPr kumimoji="1" lang="ja-JP" altLang="en-US" sz="2400" dirty="0">
                <a:latin typeface="+mj-lt"/>
              </a:rPr>
              <a:t>・ </a:t>
            </a:r>
            <a:r>
              <a:rPr kumimoji="1" lang="en-US" altLang="ja-JP" sz="2400" dirty="0">
                <a:latin typeface="+mn-ea"/>
              </a:rPr>
              <a:t>PEFC</a:t>
            </a:r>
            <a:r>
              <a:rPr kumimoji="1" lang="ja-JP" altLang="en-US" sz="2400" dirty="0">
                <a:latin typeface="+mn-ea"/>
              </a:rPr>
              <a:t>規格の「プランテーション</a:t>
            </a:r>
            <a:r>
              <a:rPr lang="ja-JP" altLang="en-US" sz="2400" dirty="0">
                <a:latin typeface="+mn-ea"/>
              </a:rPr>
              <a:t>」については、</a:t>
            </a:r>
            <a:r>
              <a:rPr lang="en-US" altLang="ja-JP" sz="2400" dirty="0">
                <a:latin typeface="+mn-ea"/>
              </a:rPr>
              <a:t>SGEC</a:t>
            </a:r>
            <a:r>
              <a:rPr lang="ja-JP" altLang="en-US" sz="2400" dirty="0">
                <a:latin typeface="+mn-ea"/>
              </a:rPr>
              <a:t>規格では規定</a:t>
            </a:r>
            <a:endParaRPr lang="en-US" altLang="ja-JP" sz="2400" dirty="0">
              <a:latin typeface="+mn-ea"/>
            </a:endParaRPr>
          </a:p>
          <a:p>
            <a:pPr marL="0" indent="0">
              <a:buNone/>
            </a:pPr>
            <a:r>
              <a:rPr lang="ja-JP" altLang="en-US" sz="2400" dirty="0">
                <a:latin typeface="+mn-ea"/>
              </a:rPr>
              <a:t>　 せず、国内　の認証対象となる人工林はすべて一般の規格を適用す</a:t>
            </a:r>
            <a:endParaRPr lang="en-US" altLang="ja-JP" sz="2400" dirty="0">
              <a:latin typeface="+mn-ea"/>
            </a:endParaRPr>
          </a:p>
          <a:p>
            <a:pPr marL="0" indent="0">
              <a:buNone/>
            </a:pPr>
            <a:r>
              <a:rPr lang="ja-JP" altLang="en-US" sz="2400" dirty="0">
                <a:latin typeface="+mn-ea"/>
              </a:rPr>
              <a:t>　 るとともに（</a:t>
            </a:r>
            <a:r>
              <a:rPr lang="en-US" altLang="ja-JP" sz="2400" dirty="0">
                <a:latin typeface="+mn-ea"/>
              </a:rPr>
              <a:t>3.9</a:t>
            </a:r>
            <a:r>
              <a:rPr lang="ja-JP" altLang="en-US" sz="2400" dirty="0">
                <a:latin typeface="+mn-ea"/>
              </a:rPr>
              <a:t>）、森林外樹木」に</a:t>
            </a:r>
            <a:r>
              <a:rPr kumimoji="1" lang="ja-JP" altLang="en-US" sz="2400" dirty="0">
                <a:latin typeface="+mn-ea"/>
              </a:rPr>
              <a:t>ついても、特別な規定</a:t>
            </a:r>
            <a:r>
              <a:rPr lang="ja-JP" altLang="en-US" sz="2400" dirty="0">
                <a:latin typeface="+mn-ea"/>
              </a:rPr>
              <a:t>は</a:t>
            </a:r>
            <a:r>
              <a:rPr kumimoji="1" lang="ja-JP" altLang="en-US" sz="2400" dirty="0">
                <a:latin typeface="+mn-ea"/>
              </a:rPr>
              <a:t>設けず</a:t>
            </a:r>
            <a:endParaRPr kumimoji="1" lang="en-US" altLang="ja-JP" sz="2400" dirty="0">
              <a:latin typeface="+mn-ea"/>
            </a:endParaRPr>
          </a:p>
          <a:p>
            <a:pPr marL="0" indent="0">
              <a:buNone/>
            </a:pPr>
            <a:r>
              <a:rPr lang="ja-JP" altLang="en-US" sz="2400" dirty="0">
                <a:latin typeface="+mn-ea"/>
              </a:rPr>
              <a:t>　 </a:t>
            </a:r>
            <a:r>
              <a:rPr kumimoji="1" lang="ja-JP" altLang="en-US" sz="2400" dirty="0">
                <a:latin typeface="+mn-ea"/>
              </a:rPr>
              <a:t>必要な場合、一般の規格を適用　（</a:t>
            </a:r>
            <a:r>
              <a:rPr kumimoji="1" lang="en-US" altLang="ja-JP" sz="2400" dirty="0">
                <a:latin typeface="+mn-ea"/>
              </a:rPr>
              <a:t>0.5</a:t>
            </a:r>
            <a:r>
              <a:rPr kumimoji="1" lang="ja-JP" altLang="en-US" sz="2400" dirty="0">
                <a:latin typeface="+mn-ea"/>
              </a:rPr>
              <a:t>の</a:t>
            </a:r>
            <a:r>
              <a:rPr kumimoji="1" lang="en-US" altLang="ja-JP" sz="2400" dirty="0">
                <a:latin typeface="+mn-ea"/>
              </a:rPr>
              <a:t>1</a:t>
            </a:r>
            <a:r>
              <a:rPr kumimoji="1" lang="ja-JP" altLang="en-US" sz="2400" dirty="0">
                <a:latin typeface="+mn-ea"/>
              </a:rPr>
              <a:t>）</a:t>
            </a:r>
            <a:endParaRPr kumimoji="1" lang="en-US" altLang="ja-JP" sz="2400" dirty="0">
              <a:latin typeface="+mn-ea"/>
            </a:endParaRPr>
          </a:p>
        </p:txBody>
      </p:sp>
    </p:spTree>
    <p:extLst>
      <p:ext uri="{BB962C8B-B14F-4D97-AF65-F5344CB8AC3E}">
        <p14:creationId xmlns:p14="http://schemas.microsoft.com/office/powerpoint/2010/main" val="1399043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71374" y="543696"/>
            <a:ext cx="9569837" cy="1692877"/>
          </a:xfrm>
        </p:spPr>
        <p:txBody>
          <a:bodyPr>
            <a:normAutofit/>
          </a:bodyPr>
          <a:lstStyle/>
          <a:p>
            <a:r>
              <a:rPr kumimoji="1" lang="ja-JP" altLang="en-US" sz="2400" b="1" dirty="0">
                <a:solidFill>
                  <a:schemeClr val="tx1"/>
                </a:solidFill>
              </a:rPr>
              <a:t>規準文書</a:t>
            </a:r>
            <a:r>
              <a:rPr kumimoji="1" lang="en-US" altLang="ja-JP" sz="2400" b="1" dirty="0">
                <a:solidFill>
                  <a:schemeClr val="tx1"/>
                </a:solidFill>
              </a:rPr>
              <a:t>3</a:t>
            </a:r>
            <a:r>
              <a:rPr kumimoji="1" lang="ja-JP" altLang="en-US" sz="2400" b="1" dirty="0">
                <a:solidFill>
                  <a:schemeClr val="tx1"/>
                </a:solidFill>
              </a:rPr>
              <a:t>－</a:t>
            </a:r>
            <a:r>
              <a:rPr kumimoji="1" lang="en-US" altLang="ja-JP" sz="2400" b="1" dirty="0">
                <a:solidFill>
                  <a:schemeClr val="tx1"/>
                </a:solidFill>
              </a:rPr>
              <a:t>1</a:t>
            </a:r>
            <a:r>
              <a:rPr kumimoji="1" lang="ja-JP" altLang="en-US" sz="2400" b="1" dirty="0">
                <a:solidFill>
                  <a:schemeClr val="tx1"/>
                </a:solidFill>
              </a:rPr>
              <a:t>「</a:t>
            </a:r>
            <a:r>
              <a:rPr kumimoji="1" lang="en-US" altLang="ja-JP" sz="2400" b="1" dirty="0">
                <a:solidFill>
                  <a:schemeClr val="tx1"/>
                </a:solidFill>
              </a:rPr>
              <a:t>SGEC</a:t>
            </a:r>
            <a:r>
              <a:rPr kumimoji="1" lang="ja-JP" altLang="en-US" sz="2400" b="1" dirty="0">
                <a:solidFill>
                  <a:schemeClr val="tx1"/>
                </a:solidFill>
              </a:rPr>
              <a:t>グループ森林管理</a:t>
            </a:r>
            <a:r>
              <a:rPr kumimoji="1" lang="ja-JP" altLang="en-US" sz="2400" b="1" dirty="0" err="1">
                <a:solidFill>
                  <a:schemeClr val="tx1"/>
                </a:solidFill>
              </a:rPr>
              <a:t>ー</a:t>
            </a:r>
            <a:r>
              <a:rPr kumimoji="1" lang="ja-JP" altLang="en-US" sz="2400" b="1" dirty="0">
                <a:solidFill>
                  <a:schemeClr val="tx1"/>
                </a:solidFill>
              </a:rPr>
              <a:t>要求事項」</a:t>
            </a:r>
            <a:r>
              <a:rPr kumimoji="1" lang="ja-JP" altLang="en-US" sz="2000" dirty="0">
                <a:solidFill>
                  <a:schemeClr val="tx1"/>
                </a:solidFill>
              </a:rPr>
              <a:t>（認証取得者）</a:t>
            </a:r>
            <a:r>
              <a:rPr kumimoji="1" lang="en-US" altLang="ja-JP" sz="2000" dirty="0">
                <a:solidFill>
                  <a:schemeClr val="tx1"/>
                </a:solidFill>
              </a:rPr>
              <a:t/>
            </a:r>
            <a:br>
              <a:rPr kumimoji="1" lang="en-US" altLang="ja-JP" sz="2000" dirty="0">
                <a:solidFill>
                  <a:schemeClr val="tx1"/>
                </a:solidFill>
              </a:rPr>
            </a:br>
            <a:r>
              <a:rPr kumimoji="1" lang="en-US" altLang="ja-JP" sz="2000" dirty="0">
                <a:solidFill>
                  <a:schemeClr val="tx1"/>
                </a:solidFill>
              </a:rPr>
              <a:t/>
            </a:r>
            <a:br>
              <a:rPr kumimoji="1" lang="en-US" altLang="ja-JP" sz="2000" dirty="0">
                <a:solidFill>
                  <a:schemeClr val="tx1"/>
                </a:solidFill>
              </a:rPr>
            </a:br>
            <a:r>
              <a:rPr kumimoji="1" lang="ja-JP" altLang="en-US" sz="2400" dirty="0">
                <a:solidFill>
                  <a:schemeClr val="tx1"/>
                </a:solidFill>
              </a:rPr>
              <a:t>　</a:t>
            </a:r>
            <a:r>
              <a:rPr kumimoji="1" lang="ja-JP" altLang="en-US" sz="2000" dirty="0">
                <a:solidFill>
                  <a:schemeClr val="tx1"/>
                </a:solidFill>
              </a:rPr>
              <a:t>森林管理のグループ認証を申請する組織に関する要求事項を規定</a:t>
            </a:r>
          </a:p>
        </p:txBody>
      </p:sp>
      <p:sp>
        <p:nvSpPr>
          <p:cNvPr id="3" name="コンテンツ プレースホルダー 2"/>
          <p:cNvSpPr>
            <a:spLocks noGrp="1"/>
          </p:cNvSpPr>
          <p:nvPr>
            <p:ph idx="1"/>
          </p:nvPr>
        </p:nvSpPr>
        <p:spPr>
          <a:xfrm>
            <a:off x="2329720" y="1559280"/>
            <a:ext cx="9486569" cy="4848042"/>
          </a:xfrm>
        </p:spPr>
        <p:txBody>
          <a:bodyPr>
            <a:normAutofit/>
          </a:bodyPr>
          <a:lstStyle/>
          <a:p>
            <a:pPr marL="0" indent="0">
              <a:buNone/>
            </a:pPr>
            <a:endParaRPr kumimoji="1" lang="en-US" altLang="ja-JP" sz="2000" dirty="0"/>
          </a:p>
          <a:p>
            <a:pPr marL="0" indent="0">
              <a:buNone/>
            </a:pPr>
            <a:r>
              <a:rPr kumimoji="1" lang="ja-JP" altLang="en-US" sz="2000" dirty="0"/>
              <a:t>（改正のポイント）</a:t>
            </a:r>
            <a:endParaRPr kumimoji="1" lang="en-US" altLang="ja-JP" sz="2000" dirty="0"/>
          </a:p>
          <a:p>
            <a:pPr marL="0" indent="0">
              <a:buNone/>
            </a:pPr>
            <a:r>
              <a:rPr kumimoji="1" lang="ja-JP" altLang="en-US" sz="2000" dirty="0"/>
              <a:t>　</a:t>
            </a:r>
            <a:r>
              <a:rPr kumimoji="1" lang="en-US" altLang="ja-JP" sz="2000" dirty="0"/>
              <a:t>PEFC</a:t>
            </a:r>
            <a:r>
              <a:rPr kumimoji="1" lang="ja-JP" altLang="en-US" sz="2000" dirty="0"/>
              <a:t>規定の改正に合わせ、</a:t>
            </a:r>
            <a:endParaRPr kumimoji="1" lang="en-US" altLang="ja-JP" sz="2000" dirty="0"/>
          </a:p>
          <a:p>
            <a:pPr marL="0" indent="0">
              <a:buNone/>
            </a:pPr>
            <a:r>
              <a:rPr kumimoji="1" lang="ja-JP" altLang="en-US" sz="2000" dirty="0"/>
              <a:t>　・グループ管理システムの適用範囲、要件などについて詳細に規定（</a:t>
            </a:r>
            <a:r>
              <a:rPr kumimoji="1" lang="en-US" altLang="ja-JP" sz="2000" dirty="0"/>
              <a:t>4.3</a:t>
            </a:r>
            <a:r>
              <a:rPr kumimoji="1" lang="ja-JP" altLang="en-US" sz="2000" dirty="0"/>
              <a:t>）</a:t>
            </a:r>
            <a:endParaRPr kumimoji="1" lang="en-US" altLang="ja-JP" sz="2000" dirty="0"/>
          </a:p>
          <a:p>
            <a:pPr marL="0" indent="0">
              <a:buNone/>
            </a:pPr>
            <a:endParaRPr lang="en-US" altLang="ja-JP" sz="2000" dirty="0"/>
          </a:p>
          <a:p>
            <a:pPr marL="0" indent="0">
              <a:buNone/>
            </a:pPr>
            <a:r>
              <a:rPr kumimoji="1" lang="ja-JP" altLang="en-US" sz="2000" dirty="0"/>
              <a:t>　・グループ主体及び加盟者の役割と責任及び権限について詳細に規定（</a:t>
            </a:r>
            <a:r>
              <a:rPr kumimoji="1" lang="en-US" altLang="ja-JP" sz="2000" dirty="0"/>
              <a:t>5.1</a:t>
            </a:r>
            <a:r>
              <a:rPr kumimoji="1" lang="ja-JP" altLang="en-US" sz="2000" dirty="0"/>
              <a:t>）</a:t>
            </a:r>
            <a:endParaRPr kumimoji="1" lang="en-US" altLang="ja-JP" sz="2000" dirty="0"/>
          </a:p>
          <a:p>
            <a:pPr marL="0" indent="0">
              <a:buNone/>
            </a:pPr>
            <a:endParaRPr lang="en-US" altLang="ja-JP" sz="2000" dirty="0"/>
          </a:p>
          <a:p>
            <a:pPr marL="0" indent="0">
              <a:buNone/>
            </a:pPr>
            <a:r>
              <a:rPr kumimoji="1" lang="ja-JP" altLang="en-US" sz="2000" dirty="0"/>
              <a:t>　・パフォーマンス評価における内部監査についての規定の充実とともにサン</a:t>
            </a:r>
            <a:endParaRPr kumimoji="1" lang="en-US" altLang="ja-JP" sz="2000" dirty="0"/>
          </a:p>
          <a:p>
            <a:pPr marL="0" indent="0">
              <a:buNone/>
            </a:pPr>
            <a:r>
              <a:rPr lang="ja-JP" altLang="en-US" sz="2000" dirty="0"/>
              <a:t>　　</a:t>
            </a:r>
            <a:r>
              <a:rPr kumimoji="1" lang="ja-JP" altLang="en-US" sz="2000" dirty="0"/>
              <a:t>プリングの手法について規定（</a:t>
            </a:r>
            <a:r>
              <a:rPr kumimoji="1" lang="en-US" altLang="ja-JP" sz="2000" dirty="0"/>
              <a:t>9</a:t>
            </a:r>
            <a:r>
              <a:rPr kumimoji="1" lang="ja-JP" altLang="en-US" sz="2000" dirty="0"/>
              <a:t>）</a:t>
            </a:r>
          </a:p>
        </p:txBody>
      </p:sp>
      <p:sp>
        <p:nvSpPr>
          <p:cNvPr id="4" name="スライド番号プレースホルダー 3"/>
          <p:cNvSpPr>
            <a:spLocks noGrp="1"/>
          </p:cNvSpPr>
          <p:nvPr>
            <p:ph type="sldNum" sz="quarter" idx="12"/>
          </p:nvPr>
        </p:nvSpPr>
        <p:spPr>
          <a:xfrm>
            <a:off x="531812" y="765544"/>
            <a:ext cx="779767" cy="387363"/>
          </a:xfrm>
        </p:spPr>
        <p:txBody>
          <a:bodyPr/>
          <a:lstStyle/>
          <a:p>
            <a:r>
              <a:rPr lang="ja-JP" altLang="en-US" b="1" dirty="0">
                <a:solidFill>
                  <a:schemeClr val="bg1"/>
                </a:solidFill>
              </a:rPr>
              <a:t>６</a:t>
            </a:r>
            <a:endParaRPr lang="en-US" b="1" dirty="0">
              <a:solidFill>
                <a:schemeClr val="bg1"/>
              </a:solidFill>
            </a:endParaRPr>
          </a:p>
        </p:txBody>
      </p:sp>
    </p:spTree>
    <p:extLst>
      <p:ext uri="{BB962C8B-B14F-4D97-AF65-F5344CB8AC3E}">
        <p14:creationId xmlns:p14="http://schemas.microsoft.com/office/powerpoint/2010/main" val="3387589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ja-JP" altLang="en-US" b="1" dirty="0">
                <a:solidFill>
                  <a:schemeClr val="bg1"/>
                </a:solidFill>
              </a:rPr>
              <a:t>７</a:t>
            </a:r>
            <a:endParaRPr lang="en-US" b="1" dirty="0">
              <a:solidFill>
                <a:schemeClr val="bg1"/>
              </a:solidFill>
            </a:endParaRPr>
          </a:p>
        </p:txBody>
      </p:sp>
      <p:sp>
        <p:nvSpPr>
          <p:cNvPr id="3" name="正方形/長方形 2"/>
          <p:cNvSpPr/>
          <p:nvPr/>
        </p:nvSpPr>
        <p:spPr>
          <a:xfrm>
            <a:off x="1804086" y="691242"/>
            <a:ext cx="9996616" cy="830997"/>
          </a:xfrm>
          <a:prstGeom prst="rect">
            <a:avLst/>
          </a:prstGeom>
        </p:spPr>
        <p:txBody>
          <a:bodyPr wrap="square">
            <a:spAutoFit/>
          </a:bodyPr>
          <a:lstStyle/>
          <a:p>
            <a:r>
              <a:rPr kumimoji="1" lang="ja-JP" altLang="en-US" sz="2400" b="1" dirty="0"/>
              <a:t>規準文書４「</a:t>
            </a:r>
            <a:r>
              <a:rPr kumimoji="1" lang="en-US" altLang="ja-JP" sz="2400" b="1" dirty="0"/>
              <a:t>SGEC</a:t>
            </a:r>
            <a:r>
              <a:rPr kumimoji="1" lang="ja-JP" altLang="en-US" sz="2400" b="1" dirty="0"/>
              <a:t>森林及び森林外樹木産品の</a:t>
            </a:r>
            <a:r>
              <a:rPr kumimoji="1" lang="en-US" altLang="ja-JP" sz="2400" b="1" dirty="0"/>
              <a:t>COC</a:t>
            </a:r>
            <a:r>
              <a:rPr kumimoji="1" lang="ja-JP" altLang="en-US" sz="2400" b="1" dirty="0" err="1"/>
              <a:t>ー</a:t>
            </a:r>
            <a:r>
              <a:rPr kumimoji="1" lang="ja-JP" altLang="en-US" sz="2400" b="1" dirty="0"/>
              <a:t>要求事項（</a:t>
            </a:r>
            <a:r>
              <a:rPr kumimoji="1" lang="en-US" altLang="ja-JP" sz="2400" b="1" dirty="0"/>
              <a:t>1</a:t>
            </a:r>
            <a:r>
              <a:rPr kumimoji="1" lang="ja-JP" altLang="en-US" sz="2400" b="1" dirty="0"/>
              <a:t>）</a:t>
            </a:r>
            <a:endParaRPr kumimoji="1" lang="en-US" altLang="ja-JP" sz="2400" b="1" dirty="0"/>
          </a:p>
          <a:p>
            <a:r>
              <a:rPr lang="ja-JP" altLang="en-US" sz="2400" dirty="0"/>
              <a:t>　　　　　　　　　　　　　　　　　　　　　　　　　</a:t>
            </a:r>
            <a:r>
              <a:rPr lang="ja-JP" altLang="en-US" dirty="0"/>
              <a:t>（認証取得者）</a:t>
            </a:r>
          </a:p>
        </p:txBody>
      </p:sp>
      <p:sp>
        <p:nvSpPr>
          <p:cNvPr id="4" name="正方形/長方形 3"/>
          <p:cNvSpPr/>
          <p:nvPr/>
        </p:nvSpPr>
        <p:spPr>
          <a:xfrm>
            <a:off x="2310715" y="1522239"/>
            <a:ext cx="9638270" cy="5016758"/>
          </a:xfrm>
          <a:prstGeom prst="rect">
            <a:avLst/>
          </a:prstGeom>
        </p:spPr>
        <p:txBody>
          <a:bodyPr wrap="square">
            <a:spAutoFit/>
          </a:bodyPr>
          <a:lstStyle/>
          <a:p>
            <a:r>
              <a:rPr kumimoji="1" lang="ja-JP" altLang="en-US" sz="2000" dirty="0"/>
              <a:t>森林及び森林外樹木産品に関する</a:t>
            </a:r>
            <a:r>
              <a:rPr kumimoji="1" lang="en-US" altLang="ja-JP" sz="2000" dirty="0"/>
              <a:t>COC</a:t>
            </a:r>
            <a:r>
              <a:rPr kumimoji="1" lang="ja-JP" altLang="en-US" sz="2000" dirty="0"/>
              <a:t>の要求事項を規定</a:t>
            </a:r>
            <a:endParaRPr kumimoji="1" lang="en-US" altLang="ja-JP" sz="2000" dirty="0"/>
          </a:p>
          <a:p>
            <a:endParaRPr kumimoji="1" lang="en-US" altLang="ja-JP" sz="2000" dirty="0"/>
          </a:p>
          <a:p>
            <a:r>
              <a:rPr kumimoji="1" lang="ja-JP" altLang="en-US" sz="2000" dirty="0"/>
              <a:t>（改正のポイント）</a:t>
            </a:r>
            <a:endParaRPr kumimoji="1" lang="en-US" altLang="ja-JP" sz="2000" dirty="0"/>
          </a:p>
          <a:p>
            <a:endParaRPr kumimoji="1" lang="en-US" altLang="ja-JP" sz="2000" dirty="0"/>
          </a:p>
          <a:p>
            <a:r>
              <a:rPr kumimoji="1" lang="ja-JP" altLang="en-US" sz="2000" dirty="0"/>
              <a:t>・</a:t>
            </a:r>
            <a:r>
              <a:rPr lang="en-US" altLang="ja-JP" sz="2000" dirty="0"/>
              <a:t>SGEC</a:t>
            </a:r>
            <a:r>
              <a:rPr lang="ja-JP" altLang="en-US" sz="2000" dirty="0"/>
              <a:t>管理材について新たに定義する（</a:t>
            </a:r>
            <a:r>
              <a:rPr lang="en-US" altLang="ja-JP" sz="2000" dirty="0"/>
              <a:t>3.28</a:t>
            </a:r>
            <a:r>
              <a:rPr lang="ja-JP" altLang="en-US" sz="2000" dirty="0"/>
              <a:t>）とともに、納品書等における主</a:t>
            </a:r>
            <a:endParaRPr lang="en-US" altLang="ja-JP" sz="2000" dirty="0"/>
          </a:p>
          <a:p>
            <a:r>
              <a:rPr lang="ja-JP" altLang="en-US" sz="2000" dirty="0"/>
              <a:t>　張に「</a:t>
            </a:r>
            <a:r>
              <a:rPr lang="en-US" altLang="ja-JP" sz="2000" dirty="0"/>
              <a:t>X% SGEC </a:t>
            </a:r>
            <a:r>
              <a:rPr lang="ja-JP" altLang="en-US" sz="2000" dirty="0"/>
              <a:t>認証」に加え「</a:t>
            </a:r>
            <a:r>
              <a:rPr lang="en-US" altLang="ja-JP" sz="2000" dirty="0"/>
              <a:t>SGEC</a:t>
            </a:r>
            <a:r>
              <a:rPr lang="ja-JP" altLang="en-US" sz="2000" dirty="0"/>
              <a:t>管理材」を追加 （</a:t>
            </a:r>
            <a:r>
              <a:rPr lang="en-US" altLang="ja-JP" sz="2000" dirty="0"/>
              <a:t>3.27</a:t>
            </a:r>
            <a:r>
              <a:rPr lang="ja-JP" altLang="en-US" sz="2000" dirty="0"/>
              <a:t>）</a:t>
            </a:r>
            <a:endParaRPr lang="en-US" altLang="ja-JP" sz="2000" dirty="0"/>
          </a:p>
          <a:p>
            <a:endParaRPr lang="en-US" altLang="ja-JP" sz="2000" dirty="0"/>
          </a:p>
          <a:p>
            <a:r>
              <a:rPr kumimoji="1" lang="ja-JP" altLang="en-US" sz="2000" dirty="0"/>
              <a:t>・</a:t>
            </a:r>
            <a:r>
              <a:rPr lang="en-US" altLang="ja-JP" sz="2000" dirty="0"/>
              <a:t> </a:t>
            </a:r>
            <a:r>
              <a:rPr kumimoji="1" lang="ja-JP" altLang="en-US" sz="2000" dirty="0"/>
              <a:t>物理的管理方式においては、</a:t>
            </a:r>
            <a:r>
              <a:rPr kumimoji="1" lang="en-US" altLang="ja-JP" sz="2000" dirty="0"/>
              <a:t>SGEC</a:t>
            </a:r>
            <a:r>
              <a:rPr kumimoji="1" lang="ja-JP" altLang="en-US" sz="2000" dirty="0"/>
              <a:t>認証林から供給され、</a:t>
            </a:r>
            <a:r>
              <a:rPr kumimoji="1" lang="en-US" altLang="ja-JP" sz="2000" dirty="0"/>
              <a:t>SGEC</a:t>
            </a:r>
            <a:r>
              <a:rPr kumimoji="1" lang="ja-JP" altLang="en-US" sz="2000" dirty="0"/>
              <a:t>管理材との混</a:t>
            </a:r>
            <a:endParaRPr kumimoji="1" lang="en-US" altLang="ja-JP" sz="2000" dirty="0"/>
          </a:p>
          <a:p>
            <a:r>
              <a:rPr kumimoji="1" lang="ja-JP" altLang="en-US" sz="2000" dirty="0"/>
              <a:t>　合が全くない 原材料については、「</a:t>
            </a:r>
            <a:r>
              <a:rPr kumimoji="1" lang="en-US" altLang="ja-JP" sz="2000" dirty="0"/>
              <a:t>100</a:t>
            </a:r>
            <a:r>
              <a:rPr kumimoji="1" lang="ja-JP" altLang="en-US" sz="2000" dirty="0"/>
              <a:t>％</a:t>
            </a:r>
            <a:r>
              <a:rPr lang="en-US" altLang="ja-JP" sz="2000" dirty="0"/>
              <a:t> </a:t>
            </a:r>
            <a:r>
              <a:rPr kumimoji="1" lang="en-US" altLang="ja-JP" sz="2000" dirty="0"/>
              <a:t>SGEC </a:t>
            </a:r>
            <a:r>
              <a:rPr kumimoji="1" lang="ja-JP" altLang="en-US" sz="2000" dirty="0"/>
              <a:t>由来」を使用できることを規</a:t>
            </a:r>
            <a:endParaRPr kumimoji="1" lang="en-US" altLang="ja-JP" sz="2000" dirty="0"/>
          </a:p>
          <a:p>
            <a:r>
              <a:rPr kumimoji="1" lang="ja-JP" altLang="en-US" sz="2000" dirty="0"/>
              <a:t>　定（</a:t>
            </a:r>
            <a:r>
              <a:rPr kumimoji="1" lang="en-US" altLang="ja-JP" sz="2000" dirty="0"/>
              <a:t>3.27 </a:t>
            </a:r>
            <a:r>
              <a:rPr kumimoji="1" lang="ja-JP" altLang="en-US" sz="2000" dirty="0"/>
              <a:t>注意書</a:t>
            </a:r>
            <a:r>
              <a:rPr kumimoji="1" lang="en-US" altLang="ja-JP" sz="2000" dirty="0"/>
              <a:t>1</a:t>
            </a:r>
            <a:r>
              <a:rPr kumimoji="1" lang="ja-JP" altLang="en-US" sz="2000" dirty="0"/>
              <a:t>）</a:t>
            </a:r>
            <a:endParaRPr kumimoji="1" lang="en-US" altLang="ja-JP" sz="2000" dirty="0"/>
          </a:p>
          <a:p>
            <a:endParaRPr lang="en-US" altLang="ja-JP" sz="2000" dirty="0"/>
          </a:p>
          <a:p>
            <a:r>
              <a:rPr kumimoji="1" lang="ja-JP" altLang="en-US" sz="2000" dirty="0"/>
              <a:t>・</a:t>
            </a:r>
            <a:r>
              <a:rPr lang="ja-JP" altLang="en-US" sz="2000" dirty="0"/>
              <a:t>マルチサイト組織も含め「マネージメント」に関する要求事項の充実</a:t>
            </a:r>
            <a:endParaRPr lang="en-US" altLang="ja-JP" sz="2000" dirty="0"/>
          </a:p>
          <a:p>
            <a:r>
              <a:rPr lang="ja-JP" altLang="en-US" sz="2000" dirty="0"/>
              <a:t>　（規定</a:t>
            </a:r>
            <a:r>
              <a:rPr lang="en-US" altLang="ja-JP" sz="2000" dirty="0"/>
              <a:t>4, </a:t>
            </a:r>
            <a:r>
              <a:rPr lang="ja-JP" altLang="en-US" sz="2000" dirty="0"/>
              <a:t>付属書</a:t>
            </a:r>
            <a:r>
              <a:rPr lang="en-US" altLang="ja-JP" sz="2000" dirty="0"/>
              <a:t>2</a:t>
            </a:r>
            <a:r>
              <a:rPr lang="ja-JP" altLang="en-US" sz="2000" dirty="0"/>
              <a:t>）</a:t>
            </a:r>
            <a:endParaRPr lang="en-US" altLang="ja-JP" sz="2000" dirty="0"/>
          </a:p>
          <a:p>
            <a:endParaRPr lang="en-US" altLang="ja-JP" sz="2000" dirty="0"/>
          </a:p>
          <a:p>
            <a:r>
              <a:rPr lang="ja-JP" altLang="en-US" sz="2000" dirty="0"/>
              <a:t>・</a:t>
            </a:r>
            <a:r>
              <a:rPr lang="en-US" altLang="ja-JP" sz="2000" dirty="0"/>
              <a:t>COC</a:t>
            </a:r>
            <a:r>
              <a:rPr lang="ja-JP" altLang="en-US" sz="2000" dirty="0"/>
              <a:t>取得企業等は</a:t>
            </a:r>
            <a:r>
              <a:rPr lang="en-US" altLang="ja-JP" sz="2000" dirty="0"/>
              <a:t>SGEC</a:t>
            </a:r>
            <a:r>
              <a:rPr lang="ja-JP" altLang="en-US" sz="2000" dirty="0"/>
              <a:t>商標ライセンスを取得しなければならない旨 規定 </a:t>
            </a:r>
            <a:endParaRPr lang="en-US" altLang="ja-JP" sz="2000" dirty="0"/>
          </a:p>
          <a:p>
            <a:r>
              <a:rPr lang="en-US" altLang="ja-JP" sz="2000" dirty="0"/>
              <a:t>   </a:t>
            </a:r>
            <a:r>
              <a:rPr lang="ja-JP" altLang="en-US" sz="2000" dirty="0"/>
              <a:t>（</a:t>
            </a:r>
            <a:r>
              <a:rPr lang="en-US" altLang="ja-JP" sz="2000" dirty="0"/>
              <a:t>5.3.2</a:t>
            </a:r>
            <a:r>
              <a:rPr lang="ja-JP" altLang="en-US" sz="2000" dirty="0"/>
              <a:t>）</a:t>
            </a:r>
            <a:endParaRPr lang="en-US" altLang="ja-JP" sz="2000" dirty="0"/>
          </a:p>
        </p:txBody>
      </p:sp>
    </p:spTree>
    <p:extLst>
      <p:ext uri="{BB962C8B-B14F-4D97-AF65-F5344CB8AC3E}">
        <p14:creationId xmlns:p14="http://schemas.microsoft.com/office/powerpoint/2010/main" val="3591164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ja-JP" altLang="en-US" b="1" dirty="0">
                <a:solidFill>
                  <a:schemeClr val="bg1"/>
                </a:solidFill>
              </a:rPr>
              <a:t>８</a:t>
            </a:r>
            <a:endParaRPr lang="en-US" b="1" dirty="0">
              <a:solidFill>
                <a:schemeClr val="bg1"/>
              </a:solidFill>
            </a:endParaRPr>
          </a:p>
        </p:txBody>
      </p:sp>
      <p:sp>
        <p:nvSpPr>
          <p:cNvPr id="3" name="正方形/長方形 2"/>
          <p:cNvSpPr/>
          <p:nvPr/>
        </p:nvSpPr>
        <p:spPr>
          <a:xfrm>
            <a:off x="2014151" y="787782"/>
            <a:ext cx="9700053" cy="1200329"/>
          </a:xfrm>
          <a:prstGeom prst="rect">
            <a:avLst/>
          </a:prstGeom>
        </p:spPr>
        <p:txBody>
          <a:bodyPr wrap="square">
            <a:spAutoFit/>
          </a:bodyPr>
          <a:lstStyle/>
          <a:p>
            <a:r>
              <a:rPr lang="ja-JP" altLang="en-US" sz="2400" b="1" dirty="0"/>
              <a:t>規準文書４「</a:t>
            </a:r>
            <a:r>
              <a:rPr lang="en-US" altLang="ja-JP" sz="2400" b="1" dirty="0"/>
              <a:t>SGEC</a:t>
            </a:r>
            <a:r>
              <a:rPr lang="ja-JP" altLang="en-US" sz="2400" b="1" dirty="0"/>
              <a:t>森林及び森林外樹木産品の</a:t>
            </a:r>
            <a:r>
              <a:rPr lang="en-US" altLang="ja-JP" sz="2400" b="1" dirty="0"/>
              <a:t>COC</a:t>
            </a:r>
            <a:r>
              <a:rPr lang="ja-JP" altLang="en-US" sz="2400" b="1" dirty="0" err="1"/>
              <a:t>ー</a:t>
            </a:r>
            <a:r>
              <a:rPr lang="ja-JP" altLang="en-US" sz="2400" b="1" dirty="0"/>
              <a:t>要求事項（</a:t>
            </a:r>
            <a:r>
              <a:rPr lang="en-US" altLang="ja-JP" sz="2400" b="1" dirty="0"/>
              <a:t>2</a:t>
            </a:r>
            <a:r>
              <a:rPr lang="ja-JP" altLang="en-US" sz="2400" b="1" dirty="0"/>
              <a:t>）</a:t>
            </a:r>
            <a:r>
              <a:rPr lang="en-US" altLang="ja-JP" sz="2400" b="1" dirty="0"/>
              <a:t/>
            </a:r>
            <a:br>
              <a:rPr lang="en-US" altLang="ja-JP" sz="2400" b="1" dirty="0"/>
            </a:br>
            <a:r>
              <a:rPr lang="en-US" altLang="ja-JP" sz="2400" b="1" dirty="0"/>
              <a:t/>
            </a:r>
            <a:br>
              <a:rPr lang="en-US" altLang="ja-JP" sz="2400" b="1" dirty="0"/>
            </a:br>
            <a:endParaRPr lang="ja-JP" altLang="en-US" sz="2400" dirty="0"/>
          </a:p>
        </p:txBody>
      </p:sp>
      <p:sp>
        <p:nvSpPr>
          <p:cNvPr id="4" name="正方形/長方形 3"/>
          <p:cNvSpPr/>
          <p:nvPr/>
        </p:nvSpPr>
        <p:spPr>
          <a:xfrm>
            <a:off x="1587036" y="1414735"/>
            <a:ext cx="10206681" cy="3785652"/>
          </a:xfrm>
          <a:prstGeom prst="rect">
            <a:avLst/>
          </a:prstGeom>
        </p:spPr>
        <p:txBody>
          <a:bodyPr wrap="square">
            <a:spAutoFit/>
          </a:bodyPr>
          <a:lstStyle/>
          <a:p>
            <a:r>
              <a:rPr kumimoji="1" lang="ja-JP" altLang="en-US" sz="2000" dirty="0"/>
              <a:t>・</a:t>
            </a:r>
            <a:r>
              <a:rPr kumimoji="1" lang="en-US" altLang="ja-JP" sz="2000" dirty="0"/>
              <a:t>COC</a:t>
            </a:r>
            <a:r>
              <a:rPr kumimoji="1" lang="ja-JP" altLang="en-US" sz="2000" dirty="0"/>
              <a:t>実行方式として、物理的分離方式、パーセンテージ方式、クレジット方式の</a:t>
            </a:r>
            <a:r>
              <a:rPr kumimoji="1" lang="en-US" altLang="ja-JP" sz="2000" dirty="0"/>
              <a:t>3</a:t>
            </a:r>
            <a:r>
              <a:rPr kumimoji="1" lang="ja-JP" altLang="en-US" sz="2000" dirty="0"/>
              <a:t>方</a:t>
            </a:r>
            <a:endParaRPr kumimoji="1" lang="en-US" altLang="ja-JP" sz="2000" dirty="0"/>
          </a:p>
          <a:p>
            <a:r>
              <a:rPr kumimoji="1" lang="ja-JP" altLang="en-US" sz="2000" dirty="0"/>
              <a:t>　式を規定（</a:t>
            </a:r>
            <a:r>
              <a:rPr kumimoji="1" lang="en-US" altLang="ja-JP" sz="2000" dirty="0"/>
              <a:t>6.1.1</a:t>
            </a:r>
            <a:r>
              <a:rPr kumimoji="1" lang="ja-JP" altLang="en-US" sz="2000" dirty="0"/>
              <a:t>）（現行規定では、クレジット方式はパーセンテージ方式の一手法と</a:t>
            </a:r>
            <a:endParaRPr kumimoji="1" lang="en-US" altLang="ja-JP" sz="2000" dirty="0"/>
          </a:p>
          <a:p>
            <a:r>
              <a:rPr kumimoji="1" lang="ja-JP" altLang="en-US" sz="2000" dirty="0"/>
              <a:t>　の位置づけ）</a:t>
            </a:r>
            <a:endParaRPr kumimoji="1" lang="en-US" altLang="ja-JP" sz="2000" dirty="0"/>
          </a:p>
          <a:p>
            <a:r>
              <a:rPr kumimoji="1" lang="ja-JP" altLang="en-US" sz="2000" dirty="0"/>
              <a:t>　　</a:t>
            </a:r>
            <a:endParaRPr kumimoji="1" lang="en-US" altLang="ja-JP" sz="2000" dirty="0"/>
          </a:p>
          <a:p>
            <a:r>
              <a:rPr kumimoji="1" lang="ja-JP" altLang="en-US" sz="2000" dirty="0"/>
              <a:t>・リサイクル原料材を除きすべての原材料に関しデュー・ディリジェンス（</a:t>
            </a:r>
            <a:r>
              <a:rPr kumimoji="1" lang="en-US" altLang="ja-JP" sz="2000" dirty="0"/>
              <a:t>DDS</a:t>
            </a:r>
            <a:r>
              <a:rPr kumimoji="1" lang="ja-JP" altLang="en-US" sz="2000" dirty="0"/>
              <a:t>）を求</a:t>
            </a:r>
            <a:endParaRPr kumimoji="1" lang="en-US" altLang="ja-JP" sz="2000" dirty="0"/>
          </a:p>
          <a:p>
            <a:r>
              <a:rPr kumimoji="1" lang="ja-JP" altLang="en-US" sz="2000" dirty="0"/>
              <a:t>　</a:t>
            </a:r>
            <a:r>
              <a:rPr kumimoji="1" lang="ja-JP" altLang="en-US" sz="2000" dirty="0" err="1"/>
              <a:t>めると</a:t>
            </a:r>
            <a:r>
              <a:rPr kumimoji="1" lang="ja-JP" altLang="en-US" sz="2000" dirty="0"/>
              <a:t>ともに（</a:t>
            </a:r>
            <a:r>
              <a:rPr kumimoji="1" lang="en-US" altLang="ja-JP" sz="2000" dirty="0"/>
              <a:t>7.1.1</a:t>
            </a:r>
            <a:r>
              <a:rPr kumimoji="1" lang="ja-JP" altLang="en-US" sz="2000" dirty="0"/>
              <a:t>）、その手法について詳細に規定（付属書</a:t>
            </a:r>
            <a:r>
              <a:rPr kumimoji="1" lang="en-US" altLang="ja-JP" sz="2000" dirty="0"/>
              <a:t>1</a:t>
            </a:r>
            <a:r>
              <a:rPr kumimoji="1" lang="ja-JP" altLang="en-US" sz="2000" dirty="0"/>
              <a:t>）</a:t>
            </a:r>
            <a:endParaRPr kumimoji="1" lang="en-US" altLang="ja-JP" sz="2000" dirty="0"/>
          </a:p>
          <a:p>
            <a:endParaRPr kumimoji="1" lang="en-US" altLang="ja-JP" sz="2000" dirty="0"/>
          </a:p>
          <a:p>
            <a:r>
              <a:rPr kumimoji="1" lang="ja-JP" altLang="en-US" sz="2000" dirty="0"/>
              <a:t>・問題のある出処として、現行の違法木材等に加え、保続性、生物多様性、先住民の権</a:t>
            </a:r>
            <a:endParaRPr kumimoji="1" lang="en-US" altLang="ja-JP" sz="2000" dirty="0"/>
          </a:p>
          <a:p>
            <a:r>
              <a:rPr kumimoji="1" lang="ja-JP" altLang="en-US" sz="2000" dirty="0"/>
              <a:t>　利等に関する事項を規定（</a:t>
            </a:r>
            <a:r>
              <a:rPr kumimoji="1" lang="en-US" altLang="ja-JP" sz="2000" dirty="0"/>
              <a:t>3.7</a:t>
            </a:r>
            <a:r>
              <a:rPr kumimoji="1" lang="ja-JP" altLang="en-US" sz="2000" dirty="0"/>
              <a:t>）</a:t>
            </a:r>
            <a:endParaRPr kumimoji="1" lang="en-US" altLang="ja-JP" sz="2000" dirty="0"/>
          </a:p>
          <a:p>
            <a:endParaRPr kumimoji="1" lang="en-US" altLang="ja-JP" sz="2000" dirty="0"/>
          </a:p>
          <a:p>
            <a:r>
              <a:rPr lang="ja-JP" altLang="en-US" sz="2000" dirty="0"/>
              <a:t>・</a:t>
            </a:r>
            <a:r>
              <a:rPr lang="en-US" altLang="ja-JP" sz="2000" dirty="0"/>
              <a:t>SGEC-COC</a:t>
            </a:r>
            <a:r>
              <a:rPr lang="ja-JP" altLang="en-US" sz="2000" dirty="0"/>
              <a:t>の対象範囲外の森林等産原材料</a:t>
            </a:r>
            <a:r>
              <a:rPr lang="en-US" altLang="ja-JP" sz="2000" dirty="0"/>
              <a:t>/</a:t>
            </a:r>
            <a:r>
              <a:rPr lang="ja-JP" altLang="en-US" sz="2000" dirty="0"/>
              <a:t>製品が違法生産源に由来するとの</a:t>
            </a:r>
            <a:r>
              <a:rPr lang="en-US" altLang="ja-JP" sz="2000" dirty="0"/>
              <a:t> </a:t>
            </a:r>
            <a:r>
              <a:rPr lang="ja-JP" altLang="en-US" sz="2000" dirty="0"/>
              <a:t>懸念を</a:t>
            </a:r>
            <a:endParaRPr lang="en-US" altLang="ja-JP" sz="2000" dirty="0"/>
          </a:p>
          <a:p>
            <a:r>
              <a:rPr lang="ja-JP" altLang="en-US" sz="2000" dirty="0"/>
              <a:t>　受けた時は、該当の原材料</a:t>
            </a:r>
            <a:r>
              <a:rPr lang="en-US" altLang="ja-JP" sz="2000" dirty="0"/>
              <a:t>/</a:t>
            </a:r>
            <a:r>
              <a:rPr lang="ja-JP" altLang="en-US" sz="2000" dirty="0"/>
              <a:t>製品の出荷禁止を規定（</a:t>
            </a:r>
            <a:r>
              <a:rPr lang="en-US" altLang="ja-JP" sz="2000" dirty="0"/>
              <a:t>7.1.2 c</a:t>
            </a:r>
            <a:r>
              <a:rPr lang="ja-JP" altLang="en-US" sz="2000" dirty="0"/>
              <a:t>）</a:t>
            </a:r>
            <a:endParaRPr lang="en-US" altLang="ja-JP" sz="2000" dirty="0"/>
          </a:p>
        </p:txBody>
      </p:sp>
    </p:spTree>
    <p:extLst>
      <p:ext uri="{BB962C8B-B14F-4D97-AF65-F5344CB8AC3E}">
        <p14:creationId xmlns:p14="http://schemas.microsoft.com/office/powerpoint/2010/main" val="2035520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E1C0428-9ADD-4AEF-9ED6-125D90D0A7CF}"/>
              </a:ext>
            </a:extLst>
          </p:cNvPr>
          <p:cNvSpPr>
            <a:spLocks noGrp="1"/>
          </p:cNvSpPr>
          <p:nvPr>
            <p:ph type="title"/>
          </p:nvPr>
        </p:nvSpPr>
        <p:spPr>
          <a:xfrm>
            <a:off x="1739547" y="0"/>
            <a:ext cx="8911687" cy="1550678"/>
          </a:xfrm>
        </p:spPr>
        <p:txBody>
          <a:bodyPr>
            <a:normAutofit fontScale="90000"/>
          </a:bodyPr>
          <a:lstStyle/>
          <a:p>
            <a:r>
              <a:rPr kumimoji="1" lang="en-US" altLang="ja-JP" sz="2400" b="1" dirty="0"/>
              <a:t/>
            </a:r>
            <a:br>
              <a:rPr kumimoji="1" lang="en-US" altLang="ja-JP" sz="2400" b="1" dirty="0"/>
            </a:br>
            <a:r>
              <a:rPr lang="en-US" altLang="ja-JP" sz="2400" b="1" dirty="0"/>
              <a:t/>
            </a:r>
            <a:br>
              <a:rPr lang="en-US" altLang="ja-JP" sz="2400" b="1" dirty="0"/>
            </a:br>
            <a:r>
              <a:rPr lang="ja-JP" altLang="en-US" sz="2400" b="1" dirty="0">
                <a:solidFill>
                  <a:schemeClr val="tx1"/>
                </a:solidFill>
              </a:rPr>
              <a:t>規</a:t>
            </a:r>
            <a:r>
              <a:rPr kumimoji="1" lang="ja-JP" altLang="en-US" sz="2400" b="1" dirty="0">
                <a:solidFill>
                  <a:schemeClr val="tx1"/>
                </a:solidFill>
              </a:rPr>
              <a:t>準文書５－１「</a:t>
            </a:r>
            <a:r>
              <a:rPr kumimoji="1" lang="en-US" altLang="ja-JP" sz="2400" b="1" dirty="0">
                <a:solidFill>
                  <a:schemeClr val="tx1"/>
                </a:solidFill>
              </a:rPr>
              <a:t>SGEC</a:t>
            </a:r>
            <a:r>
              <a:rPr kumimoji="1" lang="ja-JP" altLang="en-US" sz="2400" b="1" dirty="0">
                <a:solidFill>
                  <a:schemeClr val="tx1"/>
                </a:solidFill>
              </a:rPr>
              <a:t>森林管理認証に基づく認証業務を実行する認証機関に関する要求事項　　　　　　　　　　　　　　</a:t>
            </a:r>
            <a:r>
              <a:rPr kumimoji="1" lang="ja-JP" altLang="en-US" sz="2200" dirty="0">
                <a:solidFill>
                  <a:schemeClr val="tx1"/>
                </a:solidFill>
              </a:rPr>
              <a:t>（認証機関）</a:t>
            </a:r>
          </a:p>
        </p:txBody>
      </p:sp>
      <p:sp>
        <p:nvSpPr>
          <p:cNvPr id="3" name="コンテンツ プレースホルダー 2">
            <a:extLst>
              <a:ext uri="{FF2B5EF4-FFF2-40B4-BE49-F238E27FC236}">
                <a16:creationId xmlns:a16="http://schemas.microsoft.com/office/drawing/2014/main" xmlns="" id="{031BC631-EABF-4477-87DE-C3AE604321DF}"/>
              </a:ext>
            </a:extLst>
          </p:cNvPr>
          <p:cNvSpPr>
            <a:spLocks noGrp="1"/>
          </p:cNvSpPr>
          <p:nvPr>
            <p:ph idx="1"/>
          </p:nvPr>
        </p:nvSpPr>
        <p:spPr>
          <a:xfrm>
            <a:off x="1444486" y="1745683"/>
            <a:ext cx="10508974" cy="4556420"/>
          </a:xfrm>
        </p:spPr>
        <p:txBody>
          <a:bodyPr>
            <a:normAutofit fontScale="25000" lnSpcReduction="20000"/>
          </a:bodyPr>
          <a:lstStyle/>
          <a:p>
            <a:pPr marL="0" indent="0">
              <a:buNone/>
            </a:pPr>
            <a:r>
              <a:rPr kumimoji="1" lang="en-US" altLang="ja-JP" sz="8000" dirty="0"/>
              <a:t>SGEC</a:t>
            </a:r>
            <a:r>
              <a:rPr kumimoji="1" lang="ja-JP" altLang="en-US" sz="8000" dirty="0"/>
              <a:t>森林管理認証を行う認証機関に関する要求</a:t>
            </a:r>
            <a:r>
              <a:rPr lang="ja-JP" altLang="en-US" sz="8000" dirty="0"/>
              <a:t>事項（審査員の資格等、認証審査の方法等）を</a:t>
            </a:r>
            <a:r>
              <a:rPr kumimoji="1" lang="ja-JP" altLang="en-US" sz="8000" dirty="0"/>
              <a:t>規定</a:t>
            </a:r>
            <a:endParaRPr kumimoji="1" lang="en-US" altLang="ja-JP" sz="8000" dirty="0"/>
          </a:p>
          <a:p>
            <a:pPr marL="0" indent="0">
              <a:buNone/>
            </a:pPr>
            <a:r>
              <a:rPr kumimoji="1" lang="ja-JP" altLang="en-US" sz="8000" dirty="0"/>
              <a:t>　</a:t>
            </a:r>
            <a:endParaRPr kumimoji="1" lang="en-US" altLang="ja-JP" sz="8000" dirty="0"/>
          </a:p>
          <a:p>
            <a:pPr marL="0" indent="0">
              <a:buNone/>
            </a:pPr>
            <a:r>
              <a:rPr kumimoji="1" lang="ja-JP" altLang="en-US" sz="8000" dirty="0"/>
              <a:t>（改正のポイント）　　　　　　　　　　　　　　　　　　　　　　　　　</a:t>
            </a:r>
            <a:endParaRPr kumimoji="1" lang="en-US" altLang="ja-JP" sz="8000" dirty="0"/>
          </a:p>
          <a:p>
            <a:pPr marL="0" indent="0">
              <a:buNone/>
            </a:pPr>
            <a:r>
              <a:rPr kumimoji="1" lang="ja-JP" altLang="en-US" sz="8000" dirty="0"/>
              <a:t>・</a:t>
            </a:r>
            <a:r>
              <a:rPr kumimoji="1" lang="en-US" altLang="ja-JP" sz="8000" dirty="0"/>
              <a:t>PEFC</a:t>
            </a:r>
            <a:r>
              <a:rPr kumimoji="1" lang="ja-JP" altLang="en-US" sz="8000" dirty="0"/>
              <a:t>の規定が改正されていないため、基本的に現行規定を維持、ただし、サンプ</a:t>
            </a:r>
            <a:endParaRPr kumimoji="1" lang="en-US" altLang="ja-JP" sz="8000" dirty="0"/>
          </a:p>
          <a:p>
            <a:pPr marL="0" indent="0">
              <a:buNone/>
            </a:pPr>
            <a:r>
              <a:rPr lang="ja-JP" altLang="en-US" sz="8000" dirty="0"/>
              <a:t>　</a:t>
            </a:r>
            <a:r>
              <a:rPr kumimoji="1" lang="ja-JP" altLang="en-US" sz="8000" dirty="0"/>
              <a:t>リングに係る規定は、規準文書３－１「</a:t>
            </a:r>
            <a:r>
              <a:rPr kumimoji="1" lang="en-US" altLang="ja-JP" sz="8000" dirty="0"/>
              <a:t>SGEC</a:t>
            </a:r>
            <a:r>
              <a:rPr kumimoji="1" lang="ja-JP" altLang="en-US" sz="8000" dirty="0"/>
              <a:t>グループ管理ー要求事項」に規定さ</a:t>
            </a:r>
            <a:endParaRPr kumimoji="1" lang="en-US" altLang="ja-JP" sz="8000" dirty="0"/>
          </a:p>
          <a:p>
            <a:pPr marL="0" indent="0">
              <a:buNone/>
            </a:pPr>
            <a:r>
              <a:rPr lang="ja-JP" altLang="en-US" sz="8000" dirty="0"/>
              <a:t>　</a:t>
            </a:r>
            <a:r>
              <a:rPr kumimoji="1" lang="ja-JP" altLang="en-US" sz="8000" dirty="0"/>
              <a:t>れたため、削除</a:t>
            </a:r>
            <a:endParaRPr kumimoji="1" lang="en-US" altLang="ja-JP" sz="8000" dirty="0"/>
          </a:p>
          <a:p>
            <a:pPr marL="0" indent="0">
              <a:buNone/>
            </a:pPr>
            <a:endParaRPr kumimoji="1" lang="en-US" altLang="ja-JP" sz="8000" dirty="0"/>
          </a:p>
          <a:p>
            <a:pPr marL="0" indent="0">
              <a:buNone/>
            </a:pPr>
            <a:r>
              <a:rPr lang="ja-JP" altLang="en-US" sz="8000" dirty="0"/>
              <a:t>　付属書として</a:t>
            </a:r>
            <a:endParaRPr lang="en-US" altLang="ja-JP" sz="8000" dirty="0"/>
          </a:p>
          <a:p>
            <a:pPr marL="0" indent="0">
              <a:buNone/>
            </a:pPr>
            <a:r>
              <a:rPr kumimoji="1" lang="ja-JP" altLang="en-US" sz="8000" dirty="0"/>
              <a:t>　１．認証機関の認定要件、２．認証機関の公示について、３．認証機関の審査員の要件、</a:t>
            </a:r>
            <a:endParaRPr kumimoji="1" lang="en-US" altLang="ja-JP" sz="8000" dirty="0"/>
          </a:p>
          <a:p>
            <a:pPr marL="0" indent="0">
              <a:buNone/>
            </a:pPr>
            <a:r>
              <a:rPr lang="ja-JP" altLang="en-US" sz="8000" dirty="0"/>
              <a:t>　４．グループ管理認証</a:t>
            </a:r>
            <a:endParaRPr lang="en-US" altLang="ja-JP" sz="8000" dirty="0"/>
          </a:p>
          <a:p>
            <a:pPr marL="0" indent="0">
              <a:buNone/>
            </a:pPr>
            <a:r>
              <a:rPr kumimoji="1" lang="ja-JP" altLang="en-US" sz="8000" dirty="0"/>
              <a:t>　を規定</a:t>
            </a:r>
            <a:endParaRPr kumimoji="1" lang="en-US" altLang="ja-JP" sz="8000" dirty="0"/>
          </a:p>
          <a:p>
            <a:pPr marL="0" indent="0">
              <a:buNone/>
            </a:pPr>
            <a:endParaRPr kumimoji="1" lang="en-US" altLang="ja-JP" sz="6200" dirty="0"/>
          </a:p>
          <a:p>
            <a:pPr marL="0" indent="0">
              <a:buNone/>
            </a:pPr>
            <a:r>
              <a:rPr kumimoji="1" lang="ja-JP" altLang="en-US" sz="6200" dirty="0"/>
              <a:t>　</a:t>
            </a:r>
            <a:endParaRPr kumimoji="1" lang="en-US" altLang="ja-JP" sz="6200" dirty="0"/>
          </a:p>
          <a:p>
            <a:pPr marL="0" indent="0">
              <a:buNone/>
            </a:pPr>
            <a:endParaRPr kumimoji="1" lang="en-US" altLang="ja-JP" sz="6200" dirty="0"/>
          </a:p>
          <a:p>
            <a:pPr marL="0" indent="0">
              <a:buNone/>
            </a:pPr>
            <a:endParaRPr lang="en-US" altLang="ja-JP" sz="2000" dirty="0"/>
          </a:p>
        </p:txBody>
      </p:sp>
      <p:sp>
        <p:nvSpPr>
          <p:cNvPr id="4" name="スライド番号プレースホルダー 3">
            <a:extLst>
              <a:ext uri="{FF2B5EF4-FFF2-40B4-BE49-F238E27FC236}">
                <a16:creationId xmlns:a16="http://schemas.microsoft.com/office/drawing/2014/main" xmlns="" id="{7BB48CAA-14DB-4884-8AEB-DDE705EED485}"/>
              </a:ext>
            </a:extLst>
          </p:cNvPr>
          <p:cNvSpPr>
            <a:spLocks noGrp="1"/>
          </p:cNvSpPr>
          <p:nvPr>
            <p:ph type="sldNum" sz="quarter" idx="12"/>
          </p:nvPr>
        </p:nvSpPr>
        <p:spPr>
          <a:xfrm>
            <a:off x="531812" y="744279"/>
            <a:ext cx="779767" cy="531627"/>
          </a:xfrm>
        </p:spPr>
        <p:txBody>
          <a:bodyPr/>
          <a:lstStyle/>
          <a:p>
            <a:r>
              <a:rPr lang="ja-JP" altLang="en-US" b="1" dirty="0">
                <a:solidFill>
                  <a:schemeClr val="bg1"/>
                </a:solidFill>
              </a:rPr>
              <a:t>９</a:t>
            </a:r>
            <a:endParaRPr lang="en-US" b="1" dirty="0">
              <a:solidFill>
                <a:schemeClr val="bg1"/>
              </a:solidFill>
            </a:endParaRPr>
          </a:p>
        </p:txBody>
      </p:sp>
    </p:spTree>
    <p:extLst>
      <p:ext uri="{BB962C8B-B14F-4D97-AF65-F5344CB8AC3E}">
        <p14:creationId xmlns:p14="http://schemas.microsoft.com/office/powerpoint/2010/main" val="4225102296"/>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669</TotalTime>
  <Words>589</Words>
  <Application>Microsoft Office PowerPoint</Application>
  <PresentationFormat>ワイド画面</PresentationFormat>
  <Paragraphs>422</Paragraphs>
  <Slides>32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32</vt:i4>
      </vt:variant>
    </vt:vector>
  </HeadingPairs>
  <TitlesOfParts>
    <vt:vector size="43" baseType="lpstr">
      <vt:lpstr>BIZ UD明朝 Medium</vt:lpstr>
      <vt:lpstr>ＭＳ Ｐゴシック</vt:lpstr>
      <vt:lpstr>ＭＳ 明朝</vt:lpstr>
      <vt:lpstr>メイリオ</vt:lpstr>
      <vt:lpstr>Arial</vt:lpstr>
      <vt:lpstr>Calibri</vt:lpstr>
      <vt:lpstr>Century</vt:lpstr>
      <vt:lpstr>Century Gothic</vt:lpstr>
      <vt:lpstr>Times New Roman</vt:lpstr>
      <vt:lpstr>Wingdings 3</vt:lpstr>
      <vt:lpstr>ウィスプ</vt:lpstr>
      <vt:lpstr>SGEC規格改正案と 　　　　パブリックコメント</vt:lpstr>
      <vt:lpstr> 主な改正点  　規準文書1「認証制度管理運営規則」　　　　（基本事項）  　　SGEC規格の概要について規定  　　（改正のポイント） 　　・専門部会、認証管理委員会　→　規格管理委員会（規定2.3.）  　 　・SGECロゴ　→　SGEC商標（6）  　　 ・認証機関のSGEC/PEFCジャパンへの報告様式をPEFCの要求を 　　　 踏まえ改定（付属書1-1～1-3） 　　　 　　 ・文書番号の整理（付属書2）          ・「顕彰規定」→　付属書として位置づけ（付属書3）  　 </vt:lpstr>
      <vt:lpstr>規準文書2「規格の制定」　　　　　　　（基本事項） </vt:lpstr>
      <vt:lpstr>規準文書3「SGEC持続可能な森林管理ー要求事項」 　　　　　　　　　　　　　　　　　　　（認証取得者）</vt:lpstr>
      <vt:lpstr>PowerPoint プレゼンテーション</vt:lpstr>
      <vt:lpstr>規準文書3－1「SGECグループ森林管理ー要求事項」（認証取得者）  　森林管理のグループ認証を申請する組織に関する要求事項を規定</vt:lpstr>
      <vt:lpstr>PowerPoint プレゼンテーション</vt:lpstr>
      <vt:lpstr>PowerPoint プレゼンテーション</vt:lpstr>
      <vt:lpstr>  規準文書５－１「SGEC森林管理認証に基づく認証業務を実行する認証機関に関する要求事項　　　　　　　　　　　　　　（認証機関）</vt:lpstr>
      <vt:lpstr>規準文書６　　「SGEC商標使用規則ー要求事項」（1）（認証取得者） </vt:lpstr>
      <vt:lpstr>規準文書６　　「SGEC商標使用規則ー要求事項」（2） </vt:lpstr>
      <vt:lpstr>ガイド文書７「SGEC情報及び登録システム－データに関する要求事項　　　　　　　　　　　　　　（SGEC/PEFCジャパン）</vt:lpstr>
      <vt:lpstr>PowerPoint プレゼンテーション</vt:lpstr>
      <vt:lpstr>パブリックコメントの結果</vt:lpstr>
      <vt:lpstr>主な意見と意見に対する回答</vt:lpstr>
      <vt:lpstr>規準文書１（認証制度の管理運営規則）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SGEC規格改正案 パブリックコメントと回答</dc:title>
  <dc:creator>kiyoshi amano</dc:creator>
  <cp:lastModifiedBy>kiyoshi amano</cp:lastModifiedBy>
  <cp:revision>154</cp:revision>
  <cp:lastPrinted>2021-01-26T06:25:03Z</cp:lastPrinted>
  <dcterms:created xsi:type="dcterms:W3CDTF">2021-01-22T01:38:59Z</dcterms:created>
  <dcterms:modified xsi:type="dcterms:W3CDTF">2021-02-17T05:45:36Z</dcterms:modified>
</cp:coreProperties>
</file>